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98"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97CE"/>
    <a:srgbClr val="EFC7E5"/>
    <a:srgbClr val="FFFF9B"/>
    <a:srgbClr val="FFFF66"/>
    <a:srgbClr val="F0CCE7"/>
    <a:srgbClr val="E8AE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9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AFA048-BB02-47B8-B495-3ECE8462553F}"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930819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AFA048-BB02-47B8-B495-3ECE8462553F}"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333116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AFA048-BB02-47B8-B495-3ECE8462553F}"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780825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AFA048-BB02-47B8-B495-3ECE8462553F}"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2593592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AFA048-BB02-47B8-B495-3ECE8462553F}" type="datetimeFigureOut">
              <a:rPr lang="en-US" smtClean="0"/>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152321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AFA048-BB02-47B8-B495-3ECE8462553F}"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3619432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AFA048-BB02-47B8-B495-3ECE8462553F}" type="datetimeFigureOut">
              <a:rPr lang="en-US" smtClean="0"/>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3372863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AFA048-BB02-47B8-B495-3ECE8462553F}" type="datetimeFigureOut">
              <a:rPr lang="en-US" smtClean="0"/>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46015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FA048-BB02-47B8-B495-3ECE8462553F}" type="datetimeFigureOut">
              <a:rPr lang="en-US" smtClean="0"/>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2334275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AFA048-BB02-47B8-B495-3ECE8462553F}"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3026423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AFA048-BB02-47B8-B495-3ECE8462553F}" type="datetimeFigureOut">
              <a:rPr lang="en-US" smtClean="0"/>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3F7F6D-030B-469C-A884-B41A96DB22D0}" type="slidenum">
              <a:rPr lang="en-US" smtClean="0"/>
              <a:t>‹#›</a:t>
            </a:fld>
            <a:endParaRPr lang="en-US"/>
          </a:p>
        </p:txBody>
      </p:sp>
    </p:spTree>
    <p:extLst>
      <p:ext uri="{BB962C8B-B14F-4D97-AF65-F5344CB8AC3E}">
        <p14:creationId xmlns:p14="http://schemas.microsoft.com/office/powerpoint/2010/main" val="2242382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FA048-BB02-47B8-B495-3ECE8462553F}" type="datetimeFigureOut">
              <a:rPr lang="en-US" smtClean="0"/>
              <a:t>3/9/2023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3F7F6D-030B-469C-A884-B41A96DB22D0}" type="slidenum">
              <a:rPr lang="en-US" smtClean="0"/>
              <a:t>‹#›</a:t>
            </a:fld>
            <a:endParaRPr lang="en-US"/>
          </a:p>
        </p:txBody>
      </p:sp>
    </p:spTree>
    <p:extLst>
      <p:ext uri="{BB962C8B-B14F-4D97-AF65-F5344CB8AC3E}">
        <p14:creationId xmlns:p14="http://schemas.microsoft.com/office/powerpoint/2010/main" val="1454131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081813"/>
          </a:xfrm>
          <a:prstGeom prst="rect">
            <a:avLst/>
          </a:prstGeom>
        </p:spPr>
      </p:pic>
      <p:sp>
        <p:nvSpPr>
          <p:cNvPr id="5" name="Rectangle 4"/>
          <p:cNvSpPr/>
          <p:nvPr/>
        </p:nvSpPr>
        <p:spPr>
          <a:xfrm>
            <a:off x="1524000" y="2133600"/>
            <a:ext cx="6019800" cy="274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71600" y="2514600"/>
            <a:ext cx="6629400" cy="1323439"/>
          </a:xfrm>
          <a:prstGeom prst="rect">
            <a:avLst/>
          </a:prstGeom>
          <a:noFill/>
        </p:spPr>
        <p:txBody>
          <a:bodyPr wrap="square" rtlCol="0">
            <a:spAutoFit/>
          </a:bodyPr>
          <a:lstStyle/>
          <a:p>
            <a:pPr algn="ctr"/>
            <a:r>
              <a:rPr lang="vi-VN" sz="4000" b="1" smtClean="0">
                <a:solidFill>
                  <a:schemeClr val="accent2">
                    <a:lumMod val="75000"/>
                  </a:schemeClr>
                </a:solidFill>
                <a:latin typeface="+mj-lt"/>
              </a:rPr>
              <a:t>NAM CAO</a:t>
            </a:r>
          </a:p>
          <a:p>
            <a:r>
              <a:rPr lang="vi-VN" sz="4000" smtClean="0">
                <a:solidFill>
                  <a:schemeClr val="accent2">
                    <a:lumMod val="60000"/>
                    <a:lumOff val="40000"/>
                  </a:schemeClr>
                </a:solidFill>
                <a:latin typeface="+mj-lt"/>
              </a:rPr>
              <a:t>ĐỜI VIẾT VÀ NGHIỆP VĂN</a:t>
            </a:r>
            <a:endParaRPr lang="en-US" sz="4000">
              <a:solidFill>
                <a:schemeClr val="accent2">
                  <a:lumMod val="60000"/>
                  <a:lumOff val="40000"/>
                </a:schemeClr>
              </a:solidFill>
              <a:latin typeface="+mj-lt"/>
            </a:endParaRPr>
          </a:p>
        </p:txBody>
      </p:sp>
    </p:spTree>
    <p:extLst>
      <p:ext uri="{BB962C8B-B14F-4D97-AF65-F5344CB8AC3E}">
        <p14:creationId xmlns:p14="http://schemas.microsoft.com/office/powerpoint/2010/main" val="3472620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108"/>
            <a:ext cx="9144000" cy="5135784"/>
          </a:xfrm>
          <a:prstGeom prst="rect">
            <a:avLst/>
          </a:prstGeom>
        </p:spPr>
      </p:pic>
      <p:sp>
        <p:nvSpPr>
          <p:cNvPr id="6" name="Rectangle 5"/>
          <p:cNvSpPr/>
          <p:nvPr/>
        </p:nvSpPr>
        <p:spPr>
          <a:xfrm>
            <a:off x="1371600" y="3505200"/>
            <a:ext cx="37338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90600" y="4152900"/>
            <a:ext cx="5181600" cy="80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09600" y="3733800"/>
            <a:ext cx="5943600" cy="1200329"/>
          </a:xfrm>
          <a:prstGeom prst="rect">
            <a:avLst/>
          </a:prstGeom>
          <a:noFill/>
        </p:spPr>
        <p:txBody>
          <a:bodyPr wrap="square" rtlCol="0">
            <a:spAutoFit/>
          </a:bodyPr>
          <a:lstStyle/>
          <a:p>
            <a:pPr algn="ctr"/>
            <a:r>
              <a:rPr lang="vi-VN" sz="3500" b="1" i="1" smtClean="0">
                <a:solidFill>
                  <a:schemeClr val="accent2">
                    <a:lumMod val="75000"/>
                  </a:schemeClr>
                </a:solidFill>
                <a:latin typeface="+mj-lt"/>
              </a:rPr>
              <a:t>NAM CAO </a:t>
            </a:r>
          </a:p>
          <a:p>
            <a:pPr algn="ctr"/>
            <a:r>
              <a:rPr lang="vi-VN" sz="3500" b="1" i="1" smtClean="0">
                <a:solidFill>
                  <a:schemeClr val="accent2">
                    <a:lumMod val="75000"/>
                  </a:schemeClr>
                </a:solidFill>
                <a:latin typeface="+mj-lt"/>
              </a:rPr>
              <a:t>ĐỜI VIẾT VÀ NGHIỆP VĂN</a:t>
            </a:r>
            <a:endParaRPr lang="en-US" sz="3500" b="1" i="1">
              <a:solidFill>
                <a:schemeClr val="accent2">
                  <a:lumMod val="75000"/>
                </a:schemeClr>
              </a:solidFill>
              <a:latin typeface="+mj-lt"/>
            </a:endParaRPr>
          </a:p>
        </p:txBody>
      </p:sp>
    </p:spTree>
    <p:extLst>
      <p:ext uri="{BB962C8B-B14F-4D97-AF65-F5344CB8AC3E}">
        <p14:creationId xmlns:p14="http://schemas.microsoft.com/office/powerpoint/2010/main" val="20162809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2073879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371473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4901"/>
            <a:ext cx="9144000" cy="5108197"/>
          </a:xfrm>
          <a:prstGeom prst="rect">
            <a:avLst/>
          </a:prstGeom>
        </p:spPr>
      </p:pic>
      <p:sp>
        <p:nvSpPr>
          <p:cNvPr id="5" name="Rectangle 4"/>
          <p:cNvSpPr/>
          <p:nvPr/>
        </p:nvSpPr>
        <p:spPr>
          <a:xfrm>
            <a:off x="762000" y="2362200"/>
            <a:ext cx="41910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33" t="16847" r="87857" b="72559"/>
          <a:stretch/>
        </p:blipFill>
        <p:spPr>
          <a:xfrm>
            <a:off x="762000" y="1735494"/>
            <a:ext cx="4191000" cy="541175"/>
          </a:xfrm>
          <a:prstGeom prst="rect">
            <a:avLst/>
          </a:prstGeom>
        </p:spPr>
      </p:pic>
      <p:sp>
        <p:nvSpPr>
          <p:cNvPr id="7" name="TextBox 6"/>
          <p:cNvSpPr txBox="1"/>
          <p:nvPr/>
        </p:nvSpPr>
        <p:spPr>
          <a:xfrm>
            <a:off x="762000" y="1828800"/>
            <a:ext cx="4495800" cy="707886"/>
          </a:xfrm>
          <a:prstGeom prst="rect">
            <a:avLst/>
          </a:prstGeom>
          <a:noFill/>
        </p:spPr>
        <p:txBody>
          <a:bodyPr wrap="square" rtlCol="0">
            <a:spAutoFit/>
          </a:bodyPr>
          <a:lstStyle/>
          <a:p>
            <a:pPr algn="ctr"/>
            <a:r>
              <a:rPr lang="vi-VN" sz="2000" b="1" i="1" smtClean="0">
                <a:solidFill>
                  <a:schemeClr val="accent2">
                    <a:lumMod val="75000"/>
                  </a:schemeClr>
                </a:solidFill>
                <a:latin typeface="+mj-lt"/>
              </a:rPr>
              <a:t>1.NAM </a:t>
            </a:r>
            <a:r>
              <a:rPr lang="vi-VN" sz="2000" b="1" i="1">
                <a:solidFill>
                  <a:schemeClr val="accent2">
                    <a:lumMod val="75000"/>
                  </a:schemeClr>
                </a:solidFill>
                <a:latin typeface="+mj-lt"/>
              </a:rPr>
              <a:t>CAO TRƯỚC CÁCH MẠNG</a:t>
            </a:r>
            <a:endParaRPr lang="en-US" sz="2000" b="1" i="1">
              <a:solidFill>
                <a:schemeClr val="accent2">
                  <a:lumMod val="75000"/>
                </a:schemeClr>
              </a:solidFill>
              <a:latin typeface="+mj-lt"/>
            </a:endParaRPr>
          </a:p>
          <a:p>
            <a:pPr algn="ctr"/>
            <a:endParaRPr lang="en-US" sz="200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3808" r="20613"/>
          <a:stretch/>
        </p:blipFill>
        <p:spPr>
          <a:xfrm>
            <a:off x="5333999" y="2276669"/>
            <a:ext cx="3581401" cy="3051235"/>
          </a:xfrm>
          <a:prstGeom prst="rect">
            <a:avLst/>
          </a:prstGeom>
        </p:spPr>
      </p:pic>
      <p:sp>
        <p:nvSpPr>
          <p:cNvPr id="9" name="TextBox 8"/>
          <p:cNvSpPr txBox="1"/>
          <p:nvPr/>
        </p:nvSpPr>
        <p:spPr>
          <a:xfrm>
            <a:off x="762000" y="2362200"/>
            <a:ext cx="4343400" cy="2031325"/>
          </a:xfrm>
          <a:prstGeom prst="rect">
            <a:avLst/>
          </a:prstGeom>
          <a:noFill/>
        </p:spPr>
        <p:txBody>
          <a:bodyPr wrap="square" rtlCol="0">
            <a:spAutoFit/>
          </a:bodyPr>
          <a:lstStyle/>
          <a:p>
            <a:r>
              <a:rPr lang="vi-VN" smtClean="0">
                <a:latin typeface="+mj-lt"/>
              </a:rPr>
              <a:t>Tô Hoài đến học thêm tiếng Pháp. </a:t>
            </a:r>
            <a:r>
              <a:rPr lang="vi-VN" smtClean="0">
                <a:solidFill>
                  <a:schemeClr val="accent2">
                    <a:lumMod val="75000"/>
                  </a:schemeClr>
                </a:solidFill>
                <a:latin typeface="+mj-lt"/>
              </a:rPr>
              <a:t>“Tôi gọi anh là ông giáo Tri. Nam Cao biết tôi ít tuổi hơn anh, văn hóa kém anh nhưng về sau anh thấy tôi đã viết được truyện đăng báo. Tôi nghĩ việc đó có thể khuyến khích anh. Nam Cao đã đỗ bằng “đíp lôm” thích viết văn, thế mà đến nay vẫn lận đận”, </a:t>
            </a:r>
            <a:r>
              <a:rPr lang="vi-VN" smtClean="0">
                <a:latin typeface="+mj-lt"/>
              </a:rPr>
              <a:t>Tô Hoài cho biết.</a:t>
            </a:r>
            <a:endParaRPr lang="en-US">
              <a:latin typeface="+mj-lt"/>
            </a:endParaRPr>
          </a:p>
        </p:txBody>
      </p:sp>
      <p:sp>
        <p:nvSpPr>
          <p:cNvPr id="10" name="TextBox 9"/>
          <p:cNvSpPr txBox="1"/>
          <p:nvPr/>
        </p:nvSpPr>
        <p:spPr>
          <a:xfrm>
            <a:off x="6248400" y="5307688"/>
            <a:ext cx="1828800" cy="307777"/>
          </a:xfrm>
          <a:prstGeom prst="rect">
            <a:avLst/>
          </a:prstGeom>
          <a:solidFill>
            <a:schemeClr val="bg1"/>
          </a:solidFill>
        </p:spPr>
        <p:txBody>
          <a:bodyPr wrap="square" rtlCol="0">
            <a:spAutoFit/>
          </a:bodyPr>
          <a:lstStyle/>
          <a:p>
            <a:r>
              <a:rPr lang="vi-VN" sz="1400" b="1" smtClean="0">
                <a:latin typeface="+mj-lt"/>
              </a:rPr>
              <a:t>NHÀ VĂN TÔ HOÀI</a:t>
            </a:r>
            <a:endParaRPr lang="en-US" sz="1400" b="1">
              <a:latin typeface="+mj-lt"/>
            </a:endParaRPr>
          </a:p>
        </p:txBody>
      </p:sp>
      <p:sp>
        <p:nvSpPr>
          <p:cNvPr id="11" name="Rectangle 10"/>
          <p:cNvSpPr/>
          <p:nvPr/>
        </p:nvSpPr>
        <p:spPr>
          <a:xfrm>
            <a:off x="775996" y="2391345"/>
            <a:ext cx="4253204" cy="19520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smtClean="0">
                <a:solidFill>
                  <a:schemeClr val="accent2">
                    <a:lumMod val="75000"/>
                  </a:schemeClr>
                </a:solidFill>
                <a:latin typeface="+mj-lt"/>
              </a:rPr>
              <a:t>Từ đây, hai người trở thành đôi bạn tri kỷ. Chia sẻ buồn vui từ trang viết</a:t>
            </a:r>
            <a:r>
              <a:rPr lang="vi-VN" sz="2400" smtClean="0">
                <a:solidFill>
                  <a:schemeClr val="tx1"/>
                </a:solidFill>
                <a:latin typeface="+mj-lt"/>
              </a:rPr>
              <a:t>.</a:t>
            </a:r>
            <a:endParaRPr lang="en-US" sz="2400">
              <a:solidFill>
                <a:schemeClr val="tx1"/>
              </a:solidFill>
              <a:latin typeface="+mj-lt"/>
            </a:endParaRPr>
          </a:p>
        </p:txBody>
      </p:sp>
    </p:spTree>
    <p:extLst>
      <p:ext uri="{BB962C8B-B14F-4D97-AF65-F5344CB8AC3E}">
        <p14:creationId xmlns:p14="http://schemas.microsoft.com/office/powerpoint/2010/main" val="19566887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7209"/>
            <a:ext cx="9144000" cy="5123582"/>
          </a:xfrm>
          <a:prstGeom prst="rect">
            <a:avLst/>
          </a:prstGeom>
        </p:spPr>
      </p:pic>
      <p:sp>
        <p:nvSpPr>
          <p:cNvPr id="5" name="Rectangle 4"/>
          <p:cNvSpPr/>
          <p:nvPr/>
        </p:nvSpPr>
        <p:spPr>
          <a:xfrm>
            <a:off x="1248747" y="1930063"/>
            <a:ext cx="43434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66800" y="4191000"/>
            <a:ext cx="51816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752600" y="2568714"/>
            <a:ext cx="4114800" cy="707886"/>
          </a:xfrm>
          <a:prstGeom prst="rect">
            <a:avLst/>
          </a:prstGeom>
        </p:spPr>
        <p:txBody>
          <a:bodyPr wrap="square">
            <a:spAutoFit/>
          </a:bodyPr>
          <a:lstStyle/>
          <a:p>
            <a:r>
              <a:rPr lang="vi-VN" sz="2000">
                <a:solidFill>
                  <a:schemeClr val="accent2">
                    <a:lumMod val="75000"/>
                  </a:schemeClr>
                </a:solidFill>
                <a:latin typeface="+mj-lt"/>
              </a:rPr>
              <a:t>Cuộc đời nhà giáo của Nam Cao không kéo dài.</a:t>
            </a:r>
            <a:endParaRPr lang="en-US" sz="2000">
              <a:solidFill>
                <a:schemeClr val="accent2">
                  <a:lumMod val="75000"/>
                </a:schemeClr>
              </a:solidFill>
              <a:latin typeface="+mj-lt"/>
            </a:endParaRPr>
          </a:p>
        </p:txBody>
      </p:sp>
      <p:sp>
        <p:nvSpPr>
          <p:cNvPr id="8" name="Rectangle 7"/>
          <p:cNvSpPr/>
          <p:nvPr/>
        </p:nvSpPr>
        <p:spPr>
          <a:xfrm>
            <a:off x="1721498" y="3276600"/>
            <a:ext cx="3850433" cy="1015663"/>
          </a:xfrm>
          <a:prstGeom prst="rect">
            <a:avLst/>
          </a:prstGeom>
        </p:spPr>
        <p:txBody>
          <a:bodyPr wrap="square">
            <a:spAutoFit/>
          </a:bodyPr>
          <a:lstStyle/>
          <a:p>
            <a:r>
              <a:rPr lang="vi-VN" sz="2000">
                <a:solidFill>
                  <a:schemeClr val="accent2">
                    <a:lumMod val="75000"/>
                  </a:schemeClr>
                </a:solidFill>
                <a:latin typeface="+mj-lt"/>
              </a:rPr>
              <a:t>Trường tư Công Thành bị đóng cửa vì lính Nhật trưng dụng làm chuồng ngựa</a:t>
            </a:r>
            <a:endParaRPr lang="en-US" sz="2000">
              <a:solidFill>
                <a:schemeClr val="accent2">
                  <a:lumMod val="75000"/>
                </a:schemeClr>
              </a:solidFill>
              <a:latin typeface="+mj-lt"/>
            </a:endParaRPr>
          </a:p>
        </p:txBody>
      </p:sp>
      <p:sp>
        <p:nvSpPr>
          <p:cNvPr id="9" name="TextBox 8"/>
          <p:cNvSpPr txBox="1"/>
          <p:nvPr/>
        </p:nvSpPr>
        <p:spPr>
          <a:xfrm>
            <a:off x="1401147" y="1524000"/>
            <a:ext cx="4038600" cy="369332"/>
          </a:xfrm>
          <a:prstGeom prst="rect">
            <a:avLst/>
          </a:prstGeom>
          <a:noFill/>
        </p:spPr>
        <p:txBody>
          <a:bodyPr wrap="square" rtlCol="0">
            <a:spAutoFit/>
          </a:bodyPr>
          <a:lstStyle/>
          <a:p>
            <a:r>
              <a:rPr lang="vi-VN" b="1" i="1">
                <a:solidFill>
                  <a:schemeClr val="accent2">
                    <a:lumMod val="75000"/>
                  </a:schemeClr>
                </a:solidFill>
                <a:latin typeface="+mj-lt"/>
              </a:rPr>
              <a:t>1.NAM CAO TRƯỚC CÁCH </a:t>
            </a:r>
            <a:r>
              <a:rPr lang="vi-VN" b="1" i="1" smtClean="0">
                <a:solidFill>
                  <a:schemeClr val="accent2">
                    <a:lumMod val="75000"/>
                  </a:schemeClr>
                </a:solidFill>
                <a:latin typeface="+mj-lt"/>
              </a:rPr>
              <a:t>MẠNG</a:t>
            </a:r>
            <a:endParaRPr lang="en-US" b="1" i="1">
              <a:solidFill>
                <a:schemeClr val="accent2">
                  <a:lumMod val="75000"/>
                </a:schemeClr>
              </a:solidFill>
              <a:latin typeface="+mj-lt"/>
            </a:endParaRPr>
          </a:p>
        </p:txBody>
      </p:sp>
    </p:spTree>
    <p:extLst>
      <p:ext uri="{BB962C8B-B14F-4D97-AF65-F5344CB8AC3E}">
        <p14:creationId xmlns:p14="http://schemas.microsoft.com/office/powerpoint/2010/main" val="34179749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0381"/>
            <a:ext cx="9144000" cy="5177238"/>
          </a:xfrm>
          <a:prstGeom prst="rect">
            <a:avLst/>
          </a:prstGeom>
        </p:spPr>
      </p:pic>
      <p:sp>
        <p:nvSpPr>
          <p:cNvPr id="5" name="Rectangle 4"/>
          <p:cNvSpPr/>
          <p:nvPr/>
        </p:nvSpPr>
        <p:spPr>
          <a:xfrm>
            <a:off x="685800" y="2133600"/>
            <a:ext cx="76962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654" t="9360" r="55306" b="81629"/>
          <a:stretch/>
        </p:blipFill>
        <p:spPr>
          <a:xfrm>
            <a:off x="3107094" y="1324947"/>
            <a:ext cx="2929812" cy="466531"/>
          </a:xfrm>
          <a:prstGeom prst="rect">
            <a:avLst/>
          </a:prstGeom>
        </p:spPr>
      </p:pic>
      <p:sp>
        <p:nvSpPr>
          <p:cNvPr id="7" name="TextBox 6"/>
          <p:cNvSpPr txBox="1"/>
          <p:nvPr/>
        </p:nvSpPr>
        <p:spPr>
          <a:xfrm>
            <a:off x="1981200" y="1340699"/>
            <a:ext cx="5791200" cy="461665"/>
          </a:xfrm>
          <a:prstGeom prst="rect">
            <a:avLst/>
          </a:prstGeom>
          <a:noFill/>
        </p:spPr>
        <p:txBody>
          <a:bodyPr wrap="square" rtlCol="0">
            <a:spAutoFit/>
          </a:bodyPr>
          <a:lstStyle/>
          <a:p>
            <a:pPr algn="ctr"/>
            <a:r>
              <a:rPr lang="vi-VN" sz="2400" b="1" i="1">
                <a:solidFill>
                  <a:schemeClr val="accent2">
                    <a:lumMod val="75000"/>
                  </a:schemeClr>
                </a:solidFill>
                <a:latin typeface="+mj-lt"/>
              </a:rPr>
              <a:t>1.NAM CAO TRƯỚC CÁCH </a:t>
            </a:r>
            <a:r>
              <a:rPr lang="vi-VN" sz="2400" b="1" i="1" smtClean="0">
                <a:solidFill>
                  <a:schemeClr val="accent2">
                    <a:lumMod val="75000"/>
                  </a:schemeClr>
                </a:solidFill>
                <a:latin typeface="+mj-lt"/>
              </a:rPr>
              <a:t>MẠNG</a:t>
            </a:r>
            <a:endParaRPr lang="en-US" sz="2400" b="1" i="1">
              <a:solidFill>
                <a:schemeClr val="accent2">
                  <a:lumMod val="75000"/>
                </a:schemeClr>
              </a:solidFill>
              <a:latin typeface="+mj-lt"/>
            </a:endParaRPr>
          </a:p>
        </p:txBody>
      </p:sp>
      <p:sp>
        <p:nvSpPr>
          <p:cNvPr id="10" name="TextBox 9"/>
          <p:cNvSpPr txBox="1"/>
          <p:nvPr/>
        </p:nvSpPr>
        <p:spPr>
          <a:xfrm>
            <a:off x="1281404" y="2109604"/>
            <a:ext cx="7086600" cy="2246769"/>
          </a:xfrm>
          <a:prstGeom prst="rect">
            <a:avLst/>
          </a:prstGeom>
          <a:noFill/>
        </p:spPr>
        <p:txBody>
          <a:bodyPr wrap="square" rtlCol="0">
            <a:spAutoFit/>
          </a:bodyPr>
          <a:lstStyle/>
          <a:p>
            <a:r>
              <a:rPr lang="vi-VN" sz="2000" smtClean="0">
                <a:latin typeface="Times New Roman" pitchFamily="18" charset="0"/>
                <a:cs typeface="Times New Roman" pitchFamily="18" charset="0"/>
              </a:rPr>
              <a:t>Tô Hoài lại chia sẻ thêm về những ngày tháng đầu tiên với Nam Cao </a:t>
            </a:r>
            <a:r>
              <a:rPr lang="vi-VN" sz="2000" smtClean="0">
                <a:solidFill>
                  <a:schemeClr val="accent2">
                    <a:lumMod val="75000"/>
                  </a:schemeClr>
                </a:solidFill>
                <a:latin typeface="Times New Roman" pitchFamily="18" charset="0"/>
                <a:cs typeface="Times New Roman" pitchFamily="18" charset="0"/>
              </a:rPr>
              <a:t>:"Mỗi tháng, chúng tôi bận viết vào mấy ngày cuối tháng. Có khi, chúng tôi phải viết đổi tay cho nhau mới kịp. Nam Cao thạo tả nhân vật, tôi nhờ anh viết cho tôi những đoạn như thế. Lúc Nam Cao buồn ngủ hay chán viết, anh bảo tôi: “Cậu làm hộ mình thế này nhé. Sắp mưa, bờ ao có bụi tre. Buổi chiều, mấy trang cũng được”. Tôi vốn thích tả cảnh. Tôi lia hộ bạn vài trang như anh đã phác.</a:t>
            </a:r>
            <a:endParaRPr lang="en-US" sz="2000">
              <a:solidFill>
                <a:schemeClr val="accent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505423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390"/>
            <a:ext cx="9144000" cy="5069220"/>
          </a:xfrm>
          <a:prstGeom prst="rect">
            <a:avLst/>
          </a:prstGeom>
        </p:spPr>
      </p:pic>
      <p:sp>
        <p:nvSpPr>
          <p:cNvPr id="5" name="Rectangle 4"/>
          <p:cNvSpPr/>
          <p:nvPr/>
        </p:nvSpPr>
        <p:spPr>
          <a:xfrm>
            <a:off x="762000" y="2133600"/>
            <a:ext cx="6400800"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143" t="9046" r="60102" b="80831"/>
          <a:stretch/>
        </p:blipFill>
        <p:spPr>
          <a:xfrm>
            <a:off x="2514600" y="1352939"/>
            <a:ext cx="2995126" cy="513184"/>
          </a:xfrm>
          <a:prstGeom prst="rect">
            <a:avLst/>
          </a:prstGeom>
        </p:spPr>
      </p:pic>
      <p:sp>
        <p:nvSpPr>
          <p:cNvPr id="7" name="TextBox 6"/>
          <p:cNvSpPr txBox="1"/>
          <p:nvPr/>
        </p:nvSpPr>
        <p:spPr>
          <a:xfrm>
            <a:off x="990600" y="1981200"/>
            <a:ext cx="7543800" cy="984885"/>
          </a:xfrm>
          <a:prstGeom prst="rect">
            <a:avLst/>
          </a:prstGeom>
          <a:noFill/>
        </p:spPr>
        <p:txBody>
          <a:bodyPr wrap="square" rtlCol="0">
            <a:spAutoFit/>
          </a:bodyPr>
          <a:lstStyle/>
          <a:p>
            <a:r>
              <a:rPr lang="vi-VN" sz="2000">
                <a:solidFill>
                  <a:schemeClr val="accent2">
                    <a:lumMod val="75000"/>
                  </a:schemeClr>
                </a:solidFill>
                <a:latin typeface="+mj-lt"/>
              </a:rPr>
              <a:t>Nam Cao bắt đầu viết. Xuất hiện trong Văn Đàn bằng một số bài thơ, truyện ngắn chịu nhiều ảnh hưởng của văn học lãng mạn đương thời.</a:t>
            </a:r>
            <a:endParaRPr lang="en-US" sz="2000">
              <a:solidFill>
                <a:schemeClr val="accent2">
                  <a:lumMod val="75000"/>
                </a:schemeClr>
              </a:solidFill>
              <a:latin typeface="+mj-lt"/>
            </a:endParaRPr>
          </a:p>
          <a:p>
            <a:endParaRPr lang="en-US"/>
          </a:p>
        </p:txBody>
      </p:sp>
      <p:sp>
        <p:nvSpPr>
          <p:cNvPr id="8" name="TextBox 7"/>
          <p:cNvSpPr txBox="1"/>
          <p:nvPr/>
        </p:nvSpPr>
        <p:spPr>
          <a:xfrm>
            <a:off x="990600" y="2562273"/>
            <a:ext cx="6705600" cy="400110"/>
          </a:xfrm>
          <a:prstGeom prst="rect">
            <a:avLst/>
          </a:prstGeom>
          <a:noFill/>
        </p:spPr>
        <p:txBody>
          <a:bodyPr wrap="square" rtlCol="0">
            <a:spAutoFit/>
          </a:bodyPr>
          <a:lstStyle/>
          <a:p>
            <a:r>
              <a:rPr lang="vi-VN" sz="2000" smtClean="0">
                <a:solidFill>
                  <a:schemeClr val="accent2">
                    <a:lumMod val="75000"/>
                  </a:schemeClr>
                </a:solidFill>
                <a:latin typeface="+mj-lt"/>
              </a:rPr>
              <a:t>Tuy nhiên lại không mấy thành công và được ít sự chú ý.</a:t>
            </a:r>
            <a:endParaRPr lang="en-US" sz="2000">
              <a:solidFill>
                <a:schemeClr val="accent2">
                  <a:lumMod val="75000"/>
                </a:schemeClr>
              </a:solidFill>
              <a:latin typeface="+mj-lt"/>
            </a:endParaRPr>
          </a:p>
        </p:txBody>
      </p:sp>
      <p:sp>
        <p:nvSpPr>
          <p:cNvPr id="9" name="TextBox 8"/>
          <p:cNvSpPr txBox="1"/>
          <p:nvPr/>
        </p:nvSpPr>
        <p:spPr>
          <a:xfrm>
            <a:off x="990600" y="2895600"/>
            <a:ext cx="7162800" cy="2246769"/>
          </a:xfrm>
          <a:prstGeom prst="rect">
            <a:avLst/>
          </a:prstGeom>
          <a:noFill/>
        </p:spPr>
        <p:txBody>
          <a:bodyPr wrap="square" rtlCol="0">
            <a:spAutoFit/>
          </a:bodyPr>
          <a:lstStyle/>
          <a:p>
            <a:r>
              <a:rPr lang="vi-VN" sz="2000" smtClean="0">
                <a:solidFill>
                  <a:schemeClr val="tx1">
                    <a:lumMod val="75000"/>
                    <a:lumOff val="25000"/>
                  </a:schemeClr>
                </a:solidFill>
                <a:latin typeface="+mj-lt"/>
              </a:rPr>
              <a:t>"Chỉ đọc độ nửa trang đầu, tôi đã cảm thấy một truyện “đăng được”, đọc xong thì tôi bị Nam Cao cám dỗ. Ngay buổi tối hôm đó, tôi hì hụi dở hết cả chồng bài cũ ra kiểm thì thấy Nam Cao còn có hai truyện nữa (Trong đó có truyện người say rượu ngã ra như một cái bóng). Tôi đọc luôn một hơi và ngay sáng hôm sau, tôi sửa qua vài chữ, vẽ maket, đặt truyện của Nam Cao lên trang nhất, kèm một cái sa-pô giới thiệu một văn tài mới...”. (Vũ Bằng)</a:t>
            </a:r>
            <a:endParaRPr lang="en-US" sz="2000">
              <a:solidFill>
                <a:schemeClr val="tx1">
                  <a:lumMod val="75000"/>
                  <a:lumOff val="25000"/>
                </a:schemeClr>
              </a:solidFill>
              <a:latin typeface="+mj-lt"/>
            </a:endParaRPr>
          </a:p>
        </p:txBody>
      </p:sp>
      <p:sp>
        <p:nvSpPr>
          <p:cNvPr id="10" name="Rectangle 9"/>
          <p:cNvSpPr/>
          <p:nvPr/>
        </p:nvSpPr>
        <p:spPr>
          <a:xfrm>
            <a:off x="2129471" y="1378698"/>
            <a:ext cx="4897496" cy="461665"/>
          </a:xfrm>
          <a:prstGeom prst="rect">
            <a:avLst/>
          </a:prstGeom>
        </p:spPr>
        <p:txBody>
          <a:bodyPr wrap="none">
            <a:spAutoFit/>
          </a:bodyPr>
          <a:lstStyle/>
          <a:p>
            <a:pPr algn="ctr"/>
            <a:r>
              <a:rPr lang="vi-VN" sz="2400" b="1" i="1">
                <a:solidFill>
                  <a:schemeClr val="accent2">
                    <a:lumMod val="75000"/>
                  </a:schemeClr>
                </a:solidFill>
                <a:latin typeface="+mj-lt"/>
              </a:rPr>
              <a:t>1.NAM CAO TRƯỚC CÁCH MẠNG</a:t>
            </a:r>
            <a:endParaRPr lang="en-US" sz="2400" b="1" i="1">
              <a:solidFill>
                <a:schemeClr val="accent2">
                  <a:lumMod val="75000"/>
                </a:schemeClr>
              </a:solidFill>
              <a:latin typeface="+mj-lt"/>
            </a:endParaRPr>
          </a:p>
        </p:txBody>
      </p:sp>
    </p:spTree>
    <p:extLst>
      <p:ext uri="{BB962C8B-B14F-4D97-AF65-F5344CB8AC3E}">
        <p14:creationId xmlns:p14="http://schemas.microsoft.com/office/powerpoint/2010/main" val="2591246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heel(1)">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0828"/>
            <a:ext cx="9144000" cy="5136344"/>
          </a:xfrm>
          <a:prstGeom prst="rect">
            <a:avLst/>
          </a:prstGeom>
        </p:spPr>
      </p:pic>
      <p:sp>
        <p:nvSpPr>
          <p:cNvPr id="5" name="Rectangle 4"/>
          <p:cNvSpPr/>
          <p:nvPr/>
        </p:nvSpPr>
        <p:spPr>
          <a:xfrm>
            <a:off x="1343608" y="2057400"/>
            <a:ext cx="43434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66800" y="4267200"/>
            <a:ext cx="51054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91208" y="2090678"/>
            <a:ext cx="4648200" cy="2862322"/>
          </a:xfrm>
          <a:prstGeom prst="rect">
            <a:avLst/>
          </a:prstGeom>
          <a:noFill/>
        </p:spPr>
        <p:txBody>
          <a:bodyPr wrap="square" rtlCol="0">
            <a:spAutoFit/>
          </a:bodyPr>
          <a:lstStyle/>
          <a:p>
            <a:r>
              <a:rPr lang="vi-VN" sz="2000" smtClean="0">
                <a:latin typeface="+mj-lt"/>
              </a:rPr>
              <a:t>Về phần Nam Cao sau khi viết được truyện ngắn "Cái lò gạch cũ", Tô Hoài cho biết, bạn mình đã cầm bản thảo bán cho ông Trác Vỹ, chủ Nhà xuất bản Đời Mới. Dăm ngày sau, đến dò hỏi thế nào, ông này nói với Nam Cao rằng, cái tựa cũ không “ăn khách” nên nhờ nhà văn nổi tiếng nhất bấy giờ là Lê Văn Trương đổi thành "Đôi lứa xứng đôi".</a:t>
            </a:r>
            <a:endParaRPr lang="en-US" sz="2000">
              <a:latin typeface="+mj-lt"/>
            </a:endParaRPr>
          </a:p>
        </p:txBody>
      </p:sp>
      <p:sp>
        <p:nvSpPr>
          <p:cNvPr id="8" name="Rectangle 7"/>
          <p:cNvSpPr/>
          <p:nvPr/>
        </p:nvSpPr>
        <p:spPr>
          <a:xfrm>
            <a:off x="1426401" y="1473454"/>
            <a:ext cx="3717684" cy="369332"/>
          </a:xfrm>
          <a:prstGeom prst="rect">
            <a:avLst/>
          </a:prstGeom>
        </p:spPr>
        <p:txBody>
          <a:bodyPr wrap="none">
            <a:spAutoFit/>
          </a:bodyPr>
          <a:lstStyle/>
          <a:p>
            <a:pPr algn="ctr"/>
            <a:r>
              <a:rPr lang="vi-VN" b="1" i="1">
                <a:solidFill>
                  <a:schemeClr val="accent2">
                    <a:lumMod val="75000"/>
                  </a:schemeClr>
                </a:solidFill>
                <a:latin typeface="+mj-lt"/>
              </a:rPr>
              <a:t>1.NAM CAO TRƯỚC CÁCH MẠNG</a:t>
            </a:r>
            <a:endParaRPr lang="en-US" b="1" i="1">
              <a:solidFill>
                <a:schemeClr val="accent2">
                  <a:lumMod val="75000"/>
                </a:schemeClr>
              </a:solidFill>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3600" y="1842786"/>
            <a:ext cx="2199736" cy="3429000"/>
          </a:xfrm>
          <a:prstGeom prst="rect">
            <a:avLst/>
          </a:prstGeom>
        </p:spPr>
      </p:pic>
    </p:spTree>
    <p:extLst>
      <p:ext uri="{BB962C8B-B14F-4D97-AF65-F5344CB8AC3E}">
        <p14:creationId xmlns:p14="http://schemas.microsoft.com/office/powerpoint/2010/main" val="7865202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 y="845717"/>
            <a:ext cx="9144000" cy="5166566"/>
          </a:xfrm>
          <a:prstGeom prst="rect">
            <a:avLst/>
          </a:prstGeom>
        </p:spPr>
      </p:pic>
      <p:sp>
        <p:nvSpPr>
          <p:cNvPr id="5" name="Rectangle 4"/>
          <p:cNvSpPr/>
          <p:nvPr/>
        </p:nvSpPr>
        <p:spPr>
          <a:xfrm>
            <a:off x="914400" y="3048000"/>
            <a:ext cx="31242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98" t="3749" r="-998" b="57793"/>
          <a:stretch/>
        </p:blipFill>
        <p:spPr>
          <a:xfrm>
            <a:off x="4590661" y="2705878"/>
            <a:ext cx="3334139" cy="1978089"/>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6020" t="9637" r="62653" b="80069"/>
          <a:stretch/>
        </p:blipFill>
        <p:spPr>
          <a:xfrm>
            <a:off x="3158412" y="1343608"/>
            <a:ext cx="2864498" cy="531846"/>
          </a:xfrm>
          <a:prstGeom prst="rect">
            <a:avLst/>
          </a:prstGeom>
        </p:spPr>
      </p:pic>
      <p:sp>
        <p:nvSpPr>
          <p:cNvPr id="8" name="TextBox 7"/>
          <p:cNvSpPr txBox="1"/>
          <p:nvPr/>
        </p:nvSpPr>
        <p:spPr>
          <a:xfrm>
            <a:off x="685799" y="2840504"/>
            <a:ext cx="3794449" cy="1938992"/>
          </a:xfrm>
          <a:prstGeom prst="rect">
            <a:avLst/>
          </a:prstGeom>
          <a:noFill/>
        </p:spPr>
        <p:txBody>
          <a:bodyPr wrap="square" rtlCol="0">
            <a:spAutoFit/>
          </a:bodyPr>
          <a:lstStyle/>
          <a:p>
            <a:r>
              <a:rPr lang="vi-VN" sz="2000" smtClean="0">
                <a:solidFill>
                  <a:schemeClr val="accent2">
                    <a:lumMod val="75000"/>
                  </a:schemeClr>
                </a:solidFill>
                <a:latin typeface="+mj-lt"/>
              </a:rPr>
              <a:t>Dựa vào những giá trị độc đáo của tác phẩm "Chí Phèo" Các nhà văn lớp tuổi đàn anh như Vũ Bằng, Lê Văn Trương dường như đã nhìn thấy ở cây bút mới này một văn tài thực sự</a:t>
            </a:r>
            <a:r>
              <a:rPr lang="vi-VN" sz="2000" smtClean="0">
                <a:latin typeface="+mj-lt"/>
              </a:rPr>
              <a:t>.</a:t>
            </a:r>
            <a:endParaRPr lang="en-US" sz="2000">
              <a:latin typeface="+mj-lt"/>
            </a:endParaRPr>
          </a:p>
        </p:txBody>
      </p:sp>
      <p:sp>
        <p:nvSpPr>
          <p:cNvPr id="9" name="TextBox 8"/>
          <p:cNvSpPr txBox="1"/>
          <p:nvPr/>
        </p:nvSpPr>
        <p:spPr>
          <a:xfrm>
            <a:off x="1676400" y="5027398"/>
            <a:ext cx="6934200" cy="984885"/>
          </a:xfrm>
          <a:prstGeom prst="rect">
            <a:avLst/>
          </a:prstGeom>
          <a:noFill/>
        </p:spPr>
        <p:txBody>
          <a:bodyPr wrap="square" rtlCol="0">
            <a:spAutoFit/>
          </a:bodyPr>
          <a:lstStyle/>
          <a:p>
            <a:r>
              <a:rPr lang="vi-VN" sz="2000" smtClean="0">
                <a:solidFill>
                  <a:schemeClr val="accent2">
                    <a:lumMod val="75000"/>
                  </a:schemeClr>
                </a:solidFill>
                <a:latin typeface="+mj-lt"/>
              </a:rPr>
              <a:t>Dẫu không được dư luận cổ động, sau tập sách đầu tay với truyện Chí Phèo bất hủ, ngòi bút nhà văn Nam Cao tự tin, linh hoạt hẳn </a:t>
            </a:r>
            <a:r>
              <a:rPr lang="vi-VN" smtClean="0"/>
              <a:t>lên. </a:t>
            </a:r>
            <a:endParaRPr lang="en-US"/>
          </a:p>
        </p:txBody>
      </p:sp>
      <p:sp>
        <p:nvSpPr>
          <p:cNvPr id="10" name="Rectangle 9"/>
          <p:cNvSpPr/>
          <p:nvPr/>
        </p:nvSpPr>
        <p:spPr>
          <a:xfrm>
            <a:off x="1905000" y="1352234"/>
            <a:ext cx="5676554" cy="523220"/>
          </a:xfrm>
          <a:prstGeom prst="rect">
            <a:avLst/>
          </a:prstGeom>
        </p:spPr>
        <p:txBody>
          <a:bodyPr wrap="none">
            <a:spAutoFit/>
          </a:bodyPr>
          <a:lstStyle/>
          <a:p>
            <a:pPr algn="ctr"/>
            <a:r>
              <a:rPr lang="vi-VN" sz="2800" b="1" i="1">
                <a:solidFill>
                  <a:schemeClr val="accent2">
                    <a:lumMod val="75000"/>
                  </a:schemeClr>
                </a:solidFill>
                <a:latin typeface="+mj-lt"/>
              </a:rPr>
              <a:t>1.NAM CAO TRƯỚC CÁCH MẠNG</a:t>
            </a:r>
            <a:endParaRPr lang="en-US" sz="2800" b="1" i="1">
              <a:solidFill>
                <a:schemeClr val="accent2">
                  <a:lumMod val="75000"/>
                </a:schemeClr>
              </a:solidFill>
              <a:latin typeface="+mj-lt"/>
            </a:endParaRPr>
          </a:p>
        </p:txBody>
      </p:sp>
    </p:spTree>
    <p:extLst>
      <p:ext uri="{BB962C8B-B14F-4D97-AF65-F5344CB8AC3E}">
        <p14:creationId xmlns:p14="http://schemas.microsoft.com/office/powerpoint/2010/main" val="35870628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10507287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419"/>
            <a:ext cx="9144000" cy="5129161"/>
          </a:xfrm>
          <a:prstGeom prst="rect">
            <a:avLst/>
          </a:prstGeom>
        </p:spPr>
      </p:pic>
      <p:sp>
        <p:nvSpPr>
          <p:cNvPr id="5" name="Rectangle 4"/>
          <p:cNvSpPr/>
          <p:nvPr/>
        </p:nvSpPr>
        <p:spPr>
          <a:xfrm>
            <a:off x="990600" y="3581400"/>
            <a:ext cx="51054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600200" y="3657600"/>
            <a:ext cx="4267200" cy="769441"/>
          </a:xfrm>
          <a:prstGeom prst="rect">
            <a:avLst/>
          </a:prstGeom>
          <a:noFill/>
        </p:spPr>
        <p:txBody>
          <a:bodyPr wrap="square" rtlCol="0">
            <a:spAutoFit/>
          </a:bodyPr>
          <a:lstStyle/>
          <a:p>
            <a:r>
              <a:rPr lang="vi-VN" sz="4400" b="1" i="1" smtClean="0">
                <a:solidFill>
                  <a:schemeClr val="accent2">
                    <a:lumMod val="75000"/>
                  </a:schemeClr>
                </a:solidFill>
                <a:latin typeface="+mj-lt"/>
              </a:rPr>
              <a:t>TRẦN HỮU TRI</a:t>
            </a:r>
            <a:endParaRPr lang="en-US" sz="4400" b="1" i="1">
              <a:solidFill>
                <a:schemeClr val="accent2">
                  <a:lumMod val="75000"/>
                </a:schemeClr>
              </a:solidFill>
              <a:latin typeface="+mj-lt"/>
            </a:endParaRPr>
          </a:p>
        </p:txBody>
      </p:sp>
    </p:spTree>
    <p:extLst>
      <p:ext uri="{BB962C8B-B14F-4D97-AF65-F5344CB8AC3E}">
        <p14:creationId xmlns:p14="http://schemas.microsoft.com/office/powerpoint/2010/main" val="29501615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4018653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0828"/>
            <a:ext cx="9144000" cy="5136344"/>
          </a:xfrm>
          <a:prstGeom prst="rect">
            <a:avLst/>
          </a:prstGeom>
        </p:spPr>
      </p:pic>
      <p:sp>
        <p:nvSpPr>
          <p:cNvPr id="6" name="Rectangle 5"/>
          <p:cNvSpPr/>
          <p:nvPr/>
        </p:nvSpPr>
        <p:spPr>
          <a:xfrm>
            <a:off x="609600" y="2209800"/>
            <a:ext cx="79248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918" t="9944" r="61735" b="80610"/>
          <a:stretch/>
        </p:blipFill>
        <p:spPr>
          <a:xfrm>
            <a:off x="3093098" y="1390261"/>
            <a:ext cx="2957804" cy="485192"/>
          </a:xfrm>
          <a:prstGeom prst="rect">
            <a:avLst/>
          </a:prstGeom>
        </p:spPr>
      </p:pic>
      <p:sp>
        <p:nvSpPr>
          <p:cNvPr id="8" name="TextBox 7"/>
          <p:cNvSpPr txBox="1"/>
          <p:nvPr/>
        </p:nvSpPr>
        <p:spPr>
          <a:xfrm>
            <a:off x="709126" y="2438400"/>
            <a:ext cx="7848600" cy="707886"/>
          </a:xfrm>
          <a:prstGeom prst="rect">
            <a:avLst/>
          </a:prstGeom>
          <a:noFill/>
        </p:spPr>
        <p:txBody>
          <a:bodyPr wrap="square" rtlCol="0">
            <a:spAutoFit/>
          </a:bodyPr>
          <a:lstStyle/>
          <a:p>
            <a:pPr algn="just"/>
            <a:r>
              <a:rPr lang="vi-VN" sz="2000" smtClean="0">
                <a:solidFill>
                  <a:schemeClr val="accent2">
                    <a:lumMod val="75000"/>
                  </a:schemeClr>
                </a:solidFill>
                <a:latin typeface="+mj-lt"/>
              </a:rPr>
              <a:t>Các tác phẩm của ông ra đời nhiều hơn và được công chúng đón nhận hơn thuở ban đầu. Các năm từ 1941 đến 1944, Nam Cao viết được nhiều nhất.</a:t>
            </a:r>
            <a:endParaRPr lang="en-US" sz="2000">
              <a:solidFill>
                <a:schemeClr val="accent2">
                  <a:lumMod val="75000"/>
                </a:schemeClr>
              </a:solidFill>
              <a:latin typeface="+mj-lt"/>
            </a:endParaRPr>
          </a:p>
        </p:txBody>
      </p:sp>
      <p:sp>
        <p:nvSpPr>
          <p:cNvPr id="9" name="TextBox 8"/>
          <p:cNvSpPr txBox="1"/>
          <p:nvPr/>
        </p:nvSpPr>
        <p:spPr>
          <a:xfrm>
            <a:off x="727787" y="3429000"/>
            <a:ext cx="7848600" cy="1323439"/>
          </a:xfrm>
          <a:prstGeom prst="rect">
            <a:avLst/>
          </a:prstGeom>
          <a:noFill/>
        </p:spPr>
        <p:txBody>
          <a:bodyPr wrap="square" rtlCol="0">
            <a:spAutoFit/>
          </a:bodyPr>
          <a:lstStyle/>
          <a:p>
            <a:pPr algn="just"/>
            <a:r>
              <a:rPr lang="vi-VN" sz="2000" smtClean="0">
                <a:solidFill>
                  <a:schemeClr val="accent2">
                    <a:lumMod val="75000"/>
                  </a:schemeClr>
                </a:solidFill>
                <a:latin typeface="+mj-lt"/>
              </a:rPr>
              <a:t>"Một tác gia thực sự có gương mặt riêng, để không những không bị khuất trong bóng rợp của những người đi trước, mà còn tự mình xác lập một vị thế mới; vị thế, theo tôi - đó là sự tiếp tục đưa lên đỉnh cao và kết thúc vẻ vang trào lưu văn học hiện thực 1930-1945." (Không biết tên)</a:t>
            </a:r>
            <a:endParaRPr lang="en-US" sz="2000">
              <a:solidFill>
                <a:schemeClr val="accent2">
                  <a:lumMod val="75000"/>
                </a:schemeClr>
              </a:solidFill>
              <a:latin typeface="+mj-lt"/>
            </a:endParaRPr>
          </a:p>
        </p:txBody>
      </p:sp>
      <p:sp>
        <p:nvSpPr>
          <p:cNvPr id="11" name="TextBox 10"/>
          <p:cNvSpPr txBox="1"/>
          <p:nvPr/>
        </p:nvSpPr>
        <p:spPr>
          <a:xfrm>
            <a:off x="2057400" y="1278914"/>
            <a:ext cx="6172200" cy="707886"/>
          </a:xfrm>
          <a:prstGeom prst="rect">
            <a:avLst/>
          </a:prstGeom>
          <a:noFill/>
        </p:spPr>
        <p:txBody>
          <a:bodyPr wrap="square" rtlCol="0">
            <a:spAutoFit/>
          </a:bodyPr>
          <a:lstStyle/>
          <a:p>
            <a:pPr algn="ctr"/>
            <a:r>
              <a:rPr lang="vi-VN" sz="2000" b="1" i="1" smtClean="0">
                <a:solidFill>
                  <a:schemeClr val="accent2">
                    <a:lumMod val="75000"/>
                  </a:schemeClr>
                </a:solidFill>
                <a:latin typeface="+mj-lt"/>
              </a:rPr>
              <a:t>2. NAM </a:t>
            </a:r>
            <a:r>
              <a:rPr lang="vi-VN" sz="2000" b="1" i="1">
                <a:solidFill>
                  <a:schemeClr val="accent2">
                    <a:lumMod val="75000"/>
                  </a:schemeClr>
                </a:solidFill>
                <a:latin typeface="+mj-lt"/>
              </a:rPr>
              <a:t>CAO VÀ NHỮNG TRANG VĂN THÊU DỆT TỪ HIỆN THỰC CUỘC </a:t>
            </a:r>
            <a:r>
              <a:rPr lang="vi-VN" sz="2000" b="1" i="1" smtClean="0">
                <a:solidFill>
                  <a:schemeClr val="accent2">
                    <a:lumMod val="75000"/>
                  </a:schemeClr>
                </a:solidFill>
                <a:latin typeface="+mj-lt"/>
              </a:rPr>
              <a:t>SỐNG</a:t>
            </a:r>
            <a:endParaRPr lang="en-US" sz="2000" b="1" i="1">
              <a:solidFill>
                <a:schemeClr val="accent2">
                  <a:lumMod val="75000"/>
                </a:schemeClr>
              </a:solidFill>
              <a:latin typeface="+mj-lt"/>
            </a:endParaRPr>
          </a:p>
        </p:txBody>
      </p:sp>
    </p:spTree>
    <p:extLst>
      <p:ext uri="{BB962C8B-B14F-4D97-AF65-F5344CB8AC3E}">
        <p14:creationId xmlns:p14="http://schemas.microsoft.com/office/powerpoint/2010/main" val="1398607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5717"/>
            <a:ext cx="9144000" cy="5166566"/>
          </a:xfrm>
          <a:prstGeom prst="rect">
            <a:avLst/>
          </a:prstGeom>
        </p:spPr>
      </p:pic>
      <p:sp>
        <p:nvSpPr>
          <p:cNvPr id="5" name="Rectangle 4"/>
          <p:cNvSpPr/>
          <p:nvPr/>
        </p:nvSpPr>
        <p:spPr>
          <a:xfrm>
            <a:off x="1066800" y="3048000"/>
            <a:ext cx="3048000" cy="144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43400" y="2362200"/>
            <a:ext cx="38100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14400" y="3110180"/>
            <a:ext cx="4572000" cy="1631216"/>
          </a:xfrm>
          <a:prstGeom prst="rect">
            <a:avLst/>
          </a:prstGeom>
          <a:noFill/>
        </p:spPr>
        <p:txBody>
          <a:bodyPr wrap="square" rtlCol="0">
            <a:spAutoFit/>
          </a:bodyPr>
          <a:lstStyle/>
          <a:p>
            <a:pPr algn="just"/>
            <a:r>
              <a:rPr lang="vi-VN" sz="2000" b="1" i="1" smtClean="0">
                <a:solidFill>
                  <a:schemeClr val="accent2">
                    <a:lumMod val="75000"/>
                  </a:schemeClr>
                </a:solidFill>
                <a:latin typeface="+mj-lt"/>
              </a:rPr>
              <a:t>"Nghệ thuật không cần phải là ánh trăng lừa dối, nghệ thuật không nên là ánh trăng lừa dối, nghệ thuật chỉ có thể là tiếng đau khổ kia thoát ra từ những kiếp lầm than."</a:t>
            </a:r>
            <a:endParaRPr lang="en-US" sz="2000" b="1" i="1">
              <a:solidFill>
                <a:schemeClr val="accent2">
                  <a:lumMod val="75000"/>
                </a:schemeClr>
              </a:solidFill>
              <a:latin typeface="+mj-lt"/>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105397"/>
            <a:ext cx="2556905" cy="3409206"/>
          </a:xfrm>
          <a:prstGeom prst="rect">
            <a:avLst/>
          </a:prstGeom>
        </p:spPr>
      </p:pic>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612" t="9637" r="63674" b="80250"/>
          <a:stretch/>
        </p:blipFill>
        <p:spPr>
          <a:xfrm>
            <a:off x="2982686" y="1352936"/>
            <a:ext cx="2808514" cy="522515"/>
          </a:xfrm>
          <a:prstGeom prst="rect">
            <a:avLst/>
          </a:prstGeom>
        </p:spPr>
      </p:pic>
      <p:sp>
        <p:nvSpPr>
          <p:cNvPr id="10" name="TextBox 9"/>
          <p:cNvSpPr txBox="1"/>
          <p:nvPr/>
        </p:nvSpPr>
        <p:spPr>
          <a:xfrm>
            <a:off x="2057400" y="1278914"/>
            <a:ext cx="6172200" cy="707886"/>
          </a:xfrm>
          <a:prstGeom prst="rect">
            <a:avLst/>
          </a:prstGeom>
          <a:noFill/>
        </p:spPr>
        <p:txBody>
          <a:bodyPr wrap="square" rtlCol="0">
            <a:spAutoFit/>
          </a:bodyPr>
          <a:lstStyle/>
          <a:p>
            <a:pPr algn="ctr"/>
            <a:r>
              <a:rPr lang="vi-VN" sz="2000" b="1" i="1" smtClean="0">
                <a:solidFill>
                  <a:schemeClr val="accent2">
                    <a:lumMod val="75000"/>
                  </a:schemeClr>
                </a:solidFill>
                <a:latin typeface="+mj-lt"/>
              </a:rPr>
              <a:t>2. NAM </a:t>
            </a:r>
            <a:r>
              <a:rPr lang="vi-VN" sz="2000" b="1" i="1">
                <a:solidFill>
                  <a:schemeClr val="accent2">
                    <a:lumMod val="75000"/>
                  </a:schemeClr>
                </a:solidFill>
                <a:latin typeface="+mj-lt"/>
              </a:rPr>
              <a:t>CAO VÀ NHỮNG TRANG VĂN THÊU DỆT TỪ HIỆN THỰC CUỘC </a:t>
            </a:r>
            <a:r>
              <a:rPr lang="vi-VN" sz="2000" b="1" i="1" smtClean="0">
                <a:solidFill>
                  <a:schemeClr val="accent2">
                    <a:lumMod val="75000"/>
                  </a:schemeClr>
                </a:solidFill>
                <a:latin typeface="+mj-lt"/>
              </a:rPr>
              <a:t>SỐNG</a:t>
            </a:r>
            <a:endParaRPr lang="en-US" sz="2000" b="1" i="1">
              <a:solidFill>
                <a:schemeClr val="accent2">
                  <a:lumMod val="75000"/>
                </a:schemeClr>
              </a:solidFill>
              <a:latin typeface="+mj-lt"/>
            </a:endParaRPr>
          </a:p>
        </p:txBody>
      </p:sp>
    </p:spTree>
    <p:extLst>
      <p:ext uri="{BB962C8B-B14F-4D97-AF65-F5344CB8AC3E}">
        <p14:creationId xmlns:p14="http://schemas.microsoft.com/office/powerpoint/2010/main" val="319694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32"/>
            <a:ext cx="9144000" cy="5135336"/>
          </a:xfrm>
          <a:prstGeom prst="rect">
            <a:avLst/>
          </a:prstGeom>
        </p:spPr>
      </p:pic>
      <p:sp>
        <p:nvSpPr>
          <p:cNvPr id="5" name="Rounded Rectangle 4"/>
          <p:cNvSpPr/>
          <p:nvPr/>
        </p:nvSpPr>
        <p:spPr>
          <a:xfrm>
            <a:off x="1524000" y="2436845"/>
            <a:ext cx="4191000" cy="2971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858000" y="2286000"/>
            <a:ext cx="16764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 y="3886200"/>
            <a:ext cx="1066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38800" y="4114800"/>
            <a:ext cx="1219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667000" y="2427514"/>
            <a:ext cx="1752600" cy="2895600"/>
          </a:xfrm>
          <a:prstGeom prst="roundRect">
            <a:avLst/>
          </a:prstGeom>
          <a:solidFill>
            <a:srgbClr val="FFFF9B"/>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accent6">
                    <a:lumMod val="75000"/>
                  </a:schemeClr>
                </a:solidFill>
                <a:latin typeface="+mj-lt"/>
              </a:rPr>
              <a:t>Nỗi ám ảnh về cái nghèo từ hiện thực đến trang văn</a:t>
            </a:r>
            <a:endParaRPr lang="en-US" sz="2000" b="1" i="1">
              <a:solidFill>
                <a:schemeClr val="accent6">
                  <a:lumMod val="75000"/>
                </a:schemeClr>
              </a:solidFill>
              <a:latin typeface="+mj-lt"/>
            </a:endParaRPr>
          </a:p>
        </p:txBody>
      </p:sp>
      <p:sp>
        <p:nvSpPr>
          <p:cNvPr id="10" name="Rectangle 9"/>
          <p:cNvSpPr/>
          <p:nvPr/>
        </p:nvSpPr>
        <p:spPr>
          <a:xfrm>
            <a:off x="609600" y="2436845"/>
            <a:ext cx="1066800" cy="125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6666" t="33557" r="83980" b="50000"/>
          <a:stretch/>
        </p:blipFill>
        <p:spPr>
          <a:xfrm>
            <a:off x="1811694" y="2460560"/>
            <a:ext cx="855306" cy="844420"/>
          </a:xfrm>
          <a:prstGeom prst="rect">
            <a:avLst/>
          </a:prstGeom>
        </p:spPr>
      </p:pic>
      <p:sp>
        <p:nvSpPr>
          <p:cNvPr id="13" name="Rectangle 12"/>
          <p:cNvSpPr/>
          <p:nvPr/>
        </p:nvSpPr>
        <p:spPr>
          <a:xfrm>
            <a:off x="5715000" y="2514600"/>
            <a:ext cx="18288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497286" y="2436845"/>
            <a:ext cx="1752600" cy="2895600"/>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accent3">
                    <a:lumMod val="50000"/>
                  </a:schemeClr>
                </a:solidFill>
                <a:latin typeface="+mj-lt"/>
              </a:rPr>
              <a:t>Quan niệm nghệ thuật vị nhân sinh</a:t>
            </a:r>
            <a:endParaRPr lang="en-US" sz="2000" b="1" i="1">
              <a:solidFill>
                <a:schemeClr val="accent3">
                  <a:lumMod val="50000"/>
                </a:schemeClr>
              </a:solidFill>
              <a:latin typeface="+mj-lt"/>
            </a:endParaRP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4894" t="45349" r="76228" b="38402"/>
          <a:stretch/>
        </p:blipFill>
        <p:spPr>
          <a:xfrm>
            <a:off x="4685522" y="2460560"/>
            <a:ext cx="811764" cy="828092"/>
          </a:xfrm>
          <a:prstGeom prst="rect">
            <a:avLst/>
          </a:prstGeom>
        </p:spPr>
      </p:pic>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5919" t="8845" r="67449" b="80616"/>
          <a:stretch/>
        </p:blipFill>
        <p:spPr>
          <a:xfrm>
            <a:off x="1600200" y="1331167"/>
            <a:ext cx="5029200" cy="541176"/>
          </a:xfrm>
          <a:prstGeom prst="rect">
            <a:avLst/>
          </a:prstGeom>
        </p:spPr>
      </p:pic>
      <p:sp>
        <p:nvSpPr>
          <p:cNvPr id="19" name="Rectangle 18"/>
          <p:cNvSpPr/>
          <p:nvPr/>
        </p:nvSpPr>
        <p:spPr>
          <a:xfrm>
            <a:off x="2805404" y="1278589"/>
            <a:ext cx="4572000" cy="646331"/>
          </a:xfrm>
          <a:prstGeom prst="rect">
            <a:avLst/>
          </a:prstGeom>
        </p:spPr>
        <p:txBody>
          <a:bodyPr>
            <a:spAutoFit/>
          </a:bodyPr>
          <a:lstStyle/>
          <a:p>
            <a:pPr algn="ctr"/>
            <a:r>
              <a:rPr lang="vi-VN" b="1" i="1">
                <a:solidFill>
                  <a:schemeClr val="accent2">
                    <a:lumMod val="75000"/>
                  </a:schemeClr>
                </a:solidFill>
                <a:latin typeface="+mj-lt"/>
              </a:rPr>
              <a:t>2. NAM CAO VÀ NHỮNG TRANG VĂN THÊU DỆT TỪ HIỆN THỰC CUỘC SỐNG</a:t>
            </a:r>
            <a:endParaRPr lang="en-US" b="1" i="1">
              <a:solidFill>
                <a:schemeClr val="accent2">
                  <a:lumMod val="75000"/>
                </a:schemeClr>
              </a:solidFill>
              <a:latin typeface="+mj-lt"/>
            </a:endParaRPr>
          </a:p>
        </p:txBody>
      </p:sp>
    </p:spTree>
    <p:extLst>
      <p:ext uri="{BB962C8B-B14F-4D97-AF65-F5344CB8AC3E}">
        <p14:creationId xmlns:p14="http://schemas.microsoft.com/office/powerpoint/2010/main" val="33204968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0381"/>
            <a:ext cx="9144000" cy="5177238"/>
          </a:xfrm>
          <a:prstGeom prst="rect">
            <a:avLst/>
          </a:prstGeom>
        </p:spPr>
      </p:pic>
      <p:sp>
        <p:nvSpPr>
          <p:cNvPr id="5" name="Rectangle 4"/>
          <p:cNvSpPr/>
          <p:nvPr/>
        </p:nvSpPr>
        <p:spPr>
          <a:xfrm>
            <a:off x="685800" y="2095500"/>
            <a:ext cx="777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905000"/>
            <a:ext cx="7315200" cy="707886"/>
          </a:xfrm>
          <a:prstGeom prst="rect">
            <a:avLst/>
          </a:prstGeom>
          <a:noFill/>
        </p:spPr>
        <p:txBody>
          <a:bodyPr wrap="square" rtlCol="0">
            <a:spAutoFit/>
          </a:bodyPr>
          <a:lstStyle/>
          <a:p>
            <a:pPr algn="just"/>
            <a:r>
              <a:rPr lang="vi-VN" sz="2000" smtClean="0">
                <a:solidFill>
                  <a:schemeClr val="accent2">
                    <a:lumMod val="75000"/>
                  </a:schemeClr>
                </a:solidFill>
                <a:latin typeface="+mj-lt"/>
              </a:rPr>
              <a:t>Suốt thời viết văn trước Cách mạng có thể nói tiền bạc và cái nghèo là nỗi ám ảnh ông từ hiện thực tới trang văn. </a:t>
            </a:r>
            <a:endParaRPr lang="en-US" sz="2000">
              <a:solidFill>
                <a:schemeClr val="accent2">
                  <a:lumMod val="75000"/>
                </a:schemeClr>
              </a:solidFill>
              <a:latin typeface="+mj-lt"/>
            </a:endParaRPr>
          </a:p>
        </p:txBody>
      </p:sp>
      <p:sp>
        <p:nvSpPr>
          <p:cNvPr id="7" name="TextBox 6"/>
          <p:cNvSpPr txBox="1"/>
          <p:nvPr/>
        </p:nvSpPr>
        <p:spPr>
          <a:xfrm>
            <a:off x="914400" y="2612886"/>
            <a:ext cx="7315200" cy="707886"/>
          </a:xfrm>
          <a:prstGeom prst="rect">
            <a:avLst/>
          </a:prstGeom>
          <a:noFill/>
        </p:spPr>
        <p:txBody>
          <a:bodyPr wrap="square" rtlCol="0">
            <a:spAutoFit/>
          </a:bodyPr>
          <a:lstStyle/>
          <a:p>
            <a:pPr algn="just"/>
            <a:r>
              <a:rPr lang="vi-VN" sz="2000" smtClean="0">
                <a:solidFill>
                  <a:schemeClr val="tx1">
                    <a:lumMod val="75000"/>
                    <a:lumOff val="25000"/>
                  </a:schemeClr>
                </a:solidFill>
                <a:latin typeface="+mj-lt"/>
              </a:rPr>
              <a:t>Với cuộc đời của mình, Nam Cao hiện lên là một người cầm bút đầy kham khổ qua lời kể của Vũ Bằng</a:t>
            </a:r>
            <a:endParaRPr lang="en-US" sz="2000">
              <a:solidFill>
                <a:schemeClr val="tx1">
                  <a:lumMod val="75000"/>
                  <a:lumOff val="25000"/>
                </a:schemeClr>
              </a:solidFill>
              <a:latin typeface="+mj-lt"/>
            </a:endParaRPr>
          </a:p>
        </p:txBody>
      </p:sp>
      <p:sp>
        <p:nvSpPr>
          <p:cNvPr id="8" name="TextBox 7"/>
          <p:cNvSpPr txBox="1"/>
          <p:nvPr/>
        </p:nvSpPr>
        <p:spPr>
          <a:xfrm>
            <a:off x="884853" y="3406360"/>
            <a:ext cx="7315201" cy="1015663"/>
          </a:xfrm>
          <a:prstGeom prst="rect">
            <a:avLst/>
          </a:prstGeom>
          <a:noFill/>
        </p:spPr>
        <p:txBody>
          <a:bodyPr wrap="square" rtlCol="0">
            <a:spAutoFit/>
          </a:bodyPr>
          <a:lstStyle/>
          <a:p>
            <a:pPr algn="just"/>
            <a:r>
              <a:rPr lang="vi-VN" sz="2000" smtClean="0">
                <a:solidFill>
                  <a:schemeClr val="accent2">
                    <a:lumMod val="75000"/>
                  </a:schemeClr>
                </a:solidFill>
                <a:latin typeface="+mj-lt"/>
              </a:rPr>
              <a:t>"Tội nghiệp, đừng có ai tưởng anh để tóc kiểu hippy, tóc anh dài quá chỉ là vì anh lười hớt, mà nguyên nhân do lười hớt mười lần thì chín là vì không có tiền."</a:t>
            </a:r>
            <a:endParaRPr lang="en-US" sz="2000">
              <a:solidFill>
                <a:schemeClr val="accent2">
                  <a:lumMod val="75000"/>
                </a:schemeClr>
              </a:solidFill>
              <a:latin typeface="+mj-lt"/>
            </a:endParaRPr>
          </a:p>
        </p:txBody>
      </p:sp>
      <p:sp>
        <p:nvSpPr>
          <p:cNvPr id="9" name="TextBox 8"/>
          <p:cNvSpPr txBox="1"/>
          <p:nvPr/>
        </p:nvSpPr>
        <p:spPr>
          <a:xfrm>
            <a:off x="914399" y="4511814"/>
            <a:ext cx="7315201" cy="707886"/>
          </a:xfrm>
          <a:prstGeom prst="rect">
            <a:avLst/>
          </a:prstGeom>
          <a:noFill/>
        </p:spPr>
        <p:txBody>
          <a:bodyPr wrap="square" rtlCol="0">
            <a:spAutoFit/>
          </a:bodyPr>
          <a:lstStyle/>
          <a:p>
            <a:r>
              <a:rPr lang="vi-VN" sz="2000" smtClean="0">
                <a:solidFill>
                  <a:schemeClr val="tx1">
                    <a:lumMod val="75000"/>
                    <a:lumOff val="25000"/>
                  </a:schemeClr>
                </a:solidFill>
                <a:latin typeface="+mj-lt"/>
              </a:rPr>
              <a:t>"Mùa rét chỉ có trần một bộ màu đen sọc đỏ lợt, giầy không há mõm nhưng lúc nào cũng đầy bùn."</a:t>
            </a:r>
            <a:endParaRPr lang="en-US" sz="2000">
              <a:solidFill>
                <a:schemeClr val="tx1">
                  <a:lumMod val="75000"/>
                  <a:lumOff val="25000"/>
                </a:schemeClr>
              </a:solidFill>
              <a:latin typeface="+mj-lt"/>
            </a:endParaRP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7500" t="9180" r="54898" b="80908"/>
          <a:stretch/>
        </p:blipFill>
        <p:spPr>
          <a:xfrm>
            <a:off x="2590800" y="1315614"/>
            <a:ext cx="3438331" cy="513185"/>
          </a:xfrm>
          <a:prstGeom prst="rect">
            <a:avLst/>
          </a:prstGeom>
        </p:spPr>
      </p:pic>
      <p:sp>
        <p:nvSpPr>
          <p:cNvPr id="12" name="Rectangle 11"/>
          <p:cNvSpPr/>
          <p:nvPr/>
        </p:nvSpPr>
        <p:spPr>
          <a:xfrm>
            <a:off x="1769707" y="1372151"/>
            <a:ext cx="6430347" cy="400110"/>
          </a:xfrm>
          <a:prstGeom prst="rect">
            <a:avLst/>
          </a:prstGeom>
        </p:spPr>
        <p:txBody>
          <a:bodyPr wrap="square">
            <a:spAutoFit/>
          </a:bodyPr>
          <a:lstStyle/>
          <a:p>
            <a:pPr algn="ctr"/>
            <a:r>
              <a:rPr lang="vi-VN" sz="2000" b="1" i="1">
                <a:solidFill>
                  <a:schemeClr val="accent6">
                    <a:lumMod val="75000"/>
                  </a:schemeClr>
                </a:solidFill>
                <a:latin typeface="+mj-lt"/>
              </a:rPr>
              <a:t>Nỗi ám ảnh về cái nghèo từ hiện thực đến trang văn</a:t>
            </a:r>
            <a:endParaRPr lang="en-US" sz="2000" b="1" i="1">
              <a:solidFill>
                <a:schemeClr val="accent6">
                  <a:lumMod val="75000"/>
                </a:schemeClr>
              </a:solidFill>
              <a:latin typeface="+mj-lt"/>
            </a:endParaRPr>
          </a:p>
        </p:txBody>
      </p:sp>
    </p:spTree>
    <p:extLst>
      <p:ext uri="{BB962C8B-B14F-4D97-AF65-F5344CB8AC3E}">
        <p14:creationId xmlns:p14="http://schemas.microsoft.com/office/powerpoint/2010/main" val="2940540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7741"/>
            <a:ext cx="9144000" cy="5177238"/>
          </a:xfrm>
          <a:prstGeom prst="rect">
            <a:avLst/>
          </a:prstGeom>
        </p:spPr>
      </p:pic>
      <p:sp>
        <p:nvSpPr>
          <p:cNvPr id="5" name="Rectangle 4"/>
          <p:cNvSpPr/>
          <p:nvPr/>
        </p:nvSpPr>
        <p:spPr>
          <a:xfrm>
            <a:off x="685800" y="2095500"/>
            <a:ext cx="77724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7500" t="9180" r="54898" b="80908"/>
          <a:stretch/>
        </p:blipFill>
        <p:spPr>
          <a:xfrm>
            <a:off x="2590800" y="1315614"/>
            <a:ext cx="3438331" cy="513185"/>
          </a:xfrm>
          <a:prstGeom prst="rect">
            <a:avLst/>
          </a:prstGeom>
        </p:spPr>
      </p:pic>
      <p:sp>
        <p:nvSpPr>
          <p:cNvPr id="11" name="Rectangle 10"/>
          <p:cNvSpPr/>
          <p:nvPr/>
        </p:nvSpPr>
        <p:spPr>
          <a:xfrm>
            <a:off x="1769707" y="1372151"/>
            <a:ext cx="6430347" cy="400110"/>
          </a:xfrm>
          <a:prstGeom prst="rect">
            <a:avLst/>
          </a:prstGeom>
        </p:spPr>
        <p:txBody>
          <a:bodyPr wrap="square">
            <a:spAutoFit/>
          </a:bodyPr>
          <a:lstStyle/>
          <a:p>
            <a:pPr algn="ctr"/>
            <a:r>
              <a:rPr lang="vi-VN" sz="2000" b="1" i="1">
                <a:solidFill>
                  <a:schemeClr val="accent6">
                    <a:lumMod val="75000"/>
                  </a:schemeClr>
                </a:solidFill>
                <a:latin typeface="+mj-lt"/>
              </a:rPr>
              <a:t>Nỗi ám ảnh về cái nghèo từ hiện thực đến trang văn</a:t>
            </a:r>
            <a:endParaRPr lang="en-US" sz="2000" b="1" i="1">
              <a:solidFill>
                <a:schemeClr val="accent6">
                  <a:lumMod val="75000"/>
                </a:schemeClr>
              </a:solidFill>
              <a:latin typeface="+mj-lt"/>
            </a:endParaRPr>
          </a:p>
        </p:txBody>
      </p:sp>
      <p:sp>
        <p:nvSpPr>
          <p:cNvPr id="12" name="TextBox 11"/>
          <p:cNvSpPr txBox="1"/>
          <p:nvPr/>
        </p:nvSpPr>
        <p:spPr>
          <a:xfrm>
            <a:off x="3048000" y="2095500"/>
            <a:ext cx="5029200" cy="923330"/>
          </a:xfrm>
          <a:prstGeom prst="rect">
            <a:avLst/>
          </a:prstGeom>
          <a:noFill/>
        </p:spPr>
        <p:txBody>
          <a:bodyPr wrap="square" rtlCol="0">
            <a:spAutoFit/>
          </a:bodyPr>
          <a:lstStyle/>
          <a:p>
            <a:r>
              <a:rPr lang="vi-VN" smtClean="0">
                <a:solidFill>
                  <a:schemeClr val="accent2">
                    <a:lumMod val="75000"/>
                  </a:schemeClr>
                </a:solidFill>
                <a:latin typeface="+mj-lt"/>
              </a:rPr>
              <a:t>Hay là nhà văn nghèo Hộ trong "</a:t>
            </a:r>
            <a:r>
              <a:rPr lang="vi-VN" smtClean="0">
                <a:solidFill>
                  <a:schemeClr val="accent2">
                    <a:lumMod val="60000"/>
                    <a:lumOff val="40000"/>
                  </a:schemeClr>
                </a:solidFill>
                <a:latin typeface="+mj-lt"/>
              </a:rPr>
              <a:t>Đời thừa</a:t>
            </a:r>
            <a:r>
              <a:rPr lang="vi-VN" smtClean="0">
                <a:solidFill>
                  <a:schemeClr val="accent2">
                    <a:lumMod val="75000"/>
                  </a:schemeClr>
                </a:solidFill>
                <a:latin typeface="+mj-lt"/>
              </a:rPr>
              <a:t>" là một văn sĩ nghèo mang trong mình nhiều hoài bão ước mơ.</a:t>
            </a:r>
            <a:endParaRPr lang="en-US">
              <a:solidFill>
                <a:schemeClr val="accent2">
                  <a:lumMod val="75000"/>
                </a:schemeClr>
              </a:solidFill>
              <a:latin typeface="+mj-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863" y="2095500"/>
            <a:ext cx="2299137" cy="3333749"/>
          </a:xfrm>
          <a:prstGeom prst="rect">
            <a:avLst/>
          </a:prstGeom>
        </p:spPr>
      </p:pic>
      <p:sp>
        <p:nvSpPr>
          <p:cNvPr id="14" name="TextBox 13"/>
          <p:cNvSpPr txBox="1"/>
          <p:nvPr/>
        </p:nvSpPr>
        <p:spPr>
          <a:xfrm>
            <a:off x="3048000" y="2947309"/>
            <a:ext cx="4648200" cy="369332"/>
          </a:xfrm>
          <a:prstGeom prst="rect">
            <a:avLst/>
          </a:prstGeom>
          <a:noFill/>
        </p:spPr>
        <p:txBody>
          <a:bodyPr wrap="square" rtlCol="0">
            <a:spAutoFit/>
          </a:bodyPr>
          <a:lstStyle/>
          <a:p>
            <a:r>
              <a:rPr lang="vi-VN" smtClean="0">
                <a:solidFill>
                  <a:schemeClr val="tx1">
                    <a:lumMod val="75000"/>
                    <a:lumOff val="25000"/>
                  </a:schemeClr>
                </a:solidFill>
                <a:latin typeface="+mj-lt"/>
              </a:rPr>
              <a:t>Hộ đồng thời rơi vào hai tấn bi kịch</a:t>
            </a:r>
            <a:endParaRPr lang="en-US">
              <a:solidFill>
                <a:schemeClr val="tx1">
                  <a:lumMod val="75000"/>
                  <a:lumOff val="25000"/>
                </a:schemeClr>
              </a:solidFill>
              <a:latin typeface="+mj-lt"/>
            </a:endParaRPr>
          </a:p>
        </p:txBody>
      </p:sp>
      <p:sp>
        <p:nvSpPr>
          <p:cNvPr id="15" name="TextBox 14"/>
          <p:cNvSpPr txBox="1"/>
          <p:nvPr/>
        </p:nvSpPr>
        <p:spPr>
          <a:xfrm>
            <a:off x="3156857" y="3316641"/>
            <a:ext cx="3853543" cy="2308324"/>
          </a:xfrm>
          <a:prstGeom prst="rect">
            <a:avLst/>
          </a:prstGeom>
          <a:noFill/>
        </p:spPr>
        <p:txBody>
          <a:bodyPr wrap="square" rtlCol="0">
            <a:spAutoFit/>
          </a:bodyPr>
          <a:lstStyle/>
          <a:p>
            <a:pPr algn="just"/>
            <a:r>
              <a:rPr lang="vi-VN" smtClean="0">
                <a:solidFill>
                  <a:schemeClr val="accent2">
                    <a:lumMod val="75000"/>
                  </a:schemeClr>
                </a:solidFill>
                <a:latin typeface="+mj-lt"/>
              </a:rPr>
              <a:t>“Không một phút nào Điền không phải nghĩ đến tiền, óc Điền đầy những lo lắng nhỏ nhen. Một đôi khi chợt nhớ lại cái mộng xưa, Điền lại thở dài. Điền tự an ủi: có tiền rồi sẽ viết. Nhưng Điền biết: chẳng bao giờ Điền viết nữa, bởi chắc chắn là suốt đời Điền cũng không có tiền.” – Giăng sáng</a:t>
            </a:r>
            <a:endParaRPr lang="en-US">
              <a:solidFill>
                <a:schemeClr val="accent2">
                  <a:lumMod val="75000"/>
                </a:schemeClr>
              </a:solidFill>
              <a:latin typeface="+mj-lt"/>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6600" y="3143249"/>
            <a:ext cx="1521619" cy="2286000"/>
          </a:xfrm>
          <a:prstGeom prst="rect">
            <a:avLst/>
          </a:prstGeom>
        </p:spPr>
      </p:pic>
    </p:spTree>
    <p:extLst>
      <p:ext uri="{BB962C8B-B14F-4D97-AF65-F5344CB8AC3E}">
        <p14:creationId xmlns:p14="http://schemas.microsoft.com/office/powerpoint/2010/main" val="1645570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circle(in)">
                                      <p:cBhvr>
                                        <p:cTn id="19" dur="2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32"/>
            <a:ext cx="9144000" cy="5135336"/>
          </a:xfrm>
          <a:prstGeom prst="rect">
            <a:avLst/>
          </a:prstGeom>
        </p:spPr>
      </p:pic>
      <p:sp>
        <p:nvSpPr>
          <p:cNvPr id="5" name="Rounded Rectangle 4"/>
          <p:cNvSpPr/>
          <p:nvPr/>
        </p:nvSpPr>
        <p:spPr>
          <a:xfrm>
            <a:off x="1524000" y="2436845"/>
            <a:ext cx="4191000" cy="2971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858000" y="2286000"/>
            <a:ext cx="16764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9600" y="3886200"/>
            <a:ext cx="10668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638800" y="4114800"/>
            <a:ext cx="1219200"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667000" y="2427514"/>
            <a:ext cx="1752600" cy="2895600"/>
          </a:xfrm>
          <a:prstGeom prst="roundRect">
            <a:avLst/>
          </a:prstGeom>
          <a:solidFill>
            <a:srgbClr val="FFFF9B"/>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accent6">
                    <a:lumMod val="75000"/>
                  </a:schemeClr>
                </a:solidFill>
                <a:latin typeface="+mj-lt"/>
              </a:rPr>
              <a:t>Nỗi ám ảnh về cái nghèo từ hiện thực đến trang văn</a:t>
            </a:r>
            <a:endParaRPr lang="en-US" sz="2000" b="1" i="1">
              <a:solidFill>
                <a:schemeClr val="accent6">
                  <a:lumMod val="75000"/>
                </a:schemeClr>
              </a:solidFill>
              <a:latin typeface="+mj-lt"/>
            </a:endParaRPr>
          </a:p>
        </p:txBody>
      </p:sp>
      <p:sp>
        <p:nvSpPr>
          <p:cNvPr id="10" name="Rectangle 9"/>
          <p:cNvSpPr/>
          <p:nvPr/>
        </p:nvSpPr>
        <p:spPr>
          <a:xfrm>
            <a:off x="609600" y="2436845"/>
            <a:ext cx="1066800" cy="125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6666" t="33557" r="83980" b="50000"/>
          <a:stretch/>
        </p:blipFill>
        <p:spPr>
          <a:xfrm>
            <a:off x="1811694" y="2460560"/>
            <a:ext cx="855306" cy="844420"/>
          </a:xfrm>
          <a:prstGeom prst="rect">
            <a:avLst/>
          </a:prstGeom>
        </p:spPr>
      </p:pic>
      <p:sp>
        <p:nvSpPr>
          <p:cNvPr id="12" name="Rectangle 11"/>
          <p:cNvSpPr/>
          <p:nvPr/>
        </p:nvSpPr>
        <p:spPr>
          <a:xfrm>
            <a:off x="5715000" y="2514600"/>
            <a:ext cx="1828800"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5497286" y="2436845"/>
            <a:ext cx="1752600" cy="2895600"/>
          </a:xfrm>
          <a:prstGeom prst="roundRect">
            <a:avLst/>
          </a:prstGeom>
          <a:solidFill>
            <a:schemeClr val="accent3">
              <a:lumMod val="60000"/>
              <a:lumOff val="4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accent3">
                    <a:lumMod val="50000"/>
                  </a:schemeClr>
                </a:solidFill>
                <a:latin typeface="+mj-lt"/>
              </a:rPr>
              <a:t>Quan niệm nghệ thuật vị nhân sinh</a:t>
            </a:r>
            <a:endParaRPr lang="en-US" sz="2000" b="1" i="1">
              <a:solidFill>
                <a:schemeClr val="accent3">
                  <a:lumMod val="50000"/>
                </a:schemeClr>
              </a:solidFill>
              <a:latin typeface="+mj-lt"/>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4894" t="45349" r="76228" b="38402"/>
          <a:stretch/>
        </p:blipFill>
        <p:spPr>
          <a:xfrm>
            <a:off x="4685522" y="2460560"/>
            <a:ext cx="811764" cy="828092"/>
          </a:xfrm>
          <a:prstGeom prst="rect">
            <a:avLst/>
          </a:prstGeom>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5919" t="8845" r="67449" b="80616"/>
          <a:stretch/>
        </p:blipFill>
        <p:spPr>
          <a:xfrm>
            <a:off x="1600200" y="1331167"/>
            <a:ext cx="5029200" cy="541176"/>
          </a:xfrm>
          <a:prstGeom prst="rect">
            <a:avLst/>
          </a:prstGeom>
        </p:spPr>
      </p:pic>
      <p:sp>
        <p:nvSpPr>
          <p:cNvPr id="16" name="Rectangle 15"/>
          <p:cNvSpPr/>
          <p:nvPr/>
        </p:nvSpPr>
        <p:spPr>
          <a:xfrm>
            <a:off x="2805404" y="1278589"/>
            <a:ext cx="4572000" cy="646331"/>
          </a:xfrm>
          <a:prstGeom prst="rect">
            <a:avLst/>
          </a:prstGeom>
        </p:spPr>
        <p:txBody>
          <a:bodyPr>
            <a:spAutoFit/>
          </a:bodyPr>
          <a:lstStyle/>
          <a:p>
            <a:pPr algn="ctr"/>
            <a:r>
              <a:rPr lang="vi-VN" b="1" i="1">
                <a:solidFill>
                  <a:schemeClr val="accent2">
                    <a:lumMod val="75000"/>
                  </a:schemeClr>
                </a:solidFill>
                <a:latin typeface="+mj-lt"/>
              </a:rPr>
              <a:t>2. NAM CAO VÀ NHỮNG TRANG VĂN THÊU DỆT TỪ HIỆN THỰC CUỘC SỐNG</a:t>
            </a:r>
            <a:endParaRPr lang="en-US" b="1" i="1">
              <a:solidFill>
                <a:schemeClr val="accent2">
                  <a:lumMod val="75000"/>
                </a:schemeClr>
              </a:solidFill>
              <a:latin typeface="+mj-lt"/>
            </a:endParaRPr>
          </a:p>
        </p:txBody>
      </p:sp>
    </p:spTree>
    <p:extLst>
      <p:ext uri="{BB962C8B-B14F-4D97-AF65-F5344CB8AC3E}">
        <p14:creationId xmlns:p14="http://schemas.microsoft.com/office/powerpoint/2010/main" val="1632882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32"/>
            <a:ext cx="9144000" cy="5135336"/>
          </a:xfrm>
          <a:prstGeom prst="rect">
            <a:avLst/>
          </a:prstGeom>
        </p:spPr>
      </p:pic>
      <p:sp>
        <p:nvSpPr>
          <p:cNvPr id="5" name="Rectangle 4"/>
          <p:cNvSpPr/>
          <p:nvPr/>
        </p:nvSpPr>
        <p:spPr>
          <a:xfrm>
            <a:off x="533400" y="2286000"/>
            <a:ext cx="8001000" cy="289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05069" y="2514600"/>
            <a:ext cx="7324531" cy="707886"/>
          </a:xfrm>
          <a:prstGeom prst="rect">
            <a:avLst/>
          </a:prstGeom>
          <a:noFill/>
        </p:spPr>
        <p:txBody>
          <a:bodyPr wrap="square" rtlCol="0">
            <a:spAutoFit/>
          </a:bodyPr>
          <a:lstStyle/>
          <a:p>
            <a:pPr algn="just"/>
            <a:r>
              <a:rPr lang="vi-VN" sz="2000" smtClean="0">
                <a:latin typeface="+mj-lt"/>
              </a:rPr>
              <a:t>Có nhà văn từng nói </a:t>
            </a:r>
            <a:r>
              <a:rPr lang="vi-VN" sz="2000" smtClean="0">
                <a:solidFill>
                  <a:schemeClr val="accent2">
                    <a:lumMod val="75000"/>
                  </a:schemeClr>
                </a:solidFill>
                <a:latin typeface="+mj-lt"/>
              </a:rPr>
              <a:t>“Con người là điều thú vị nhất đối với con người, và con người cũng chỉ hứng thú với con người”.</a:t>
            </a:r>
            <a:endParaRPr lang="en-US" sz="2000">
              <a:solidFill>
                <a:schemeClr val="accent2">
                  <a:lumMod val="75000"/>
                </a:schemeClr>
              </a:solidFill>
              <a:latin typeface="+mj-lt"/>
            </a:endParaRPr>
          </a:p>
        </p:txBody>
      </p:sp>
      <p:sp>
        <p:nvSpPr>
          <p:cNvPr id="7" name="TextBox 6"/>
          <p:cNvSpPr txBox="1"/>
          <p:nvPr/>
        </p:nvSpPr>
        <p:spPr>
          <a:xfrm>
            <a:off x="914400" y="3550384"/>
            <a:ext cx="7391400" cy="1631216"/>
          </a:xfrm>
          <a:prstGeom prst="rect">
            <a:avLst/>
          </a:prstGeom>
          <a:noFill/>
        </p:spPr>
        <p:txBody>
          <a:bodyPr wrap="square" rtlCol="0">
            <a:spAutoFit/>
          </a:bodyPr>
          <a:lstStyle/>
          <a:p>
            <a:pPr algn="just"/>
            <a:r>
              <a:rPr lang="vi-VN" sz="2000" smtClean="0">
                <a:latin typeface="+mj-lt"/>
              </a:rPr>
              <a:t>Hay như Nam Cao cũng từng tâm sự với Vũ Bằng </a:t>
            </a:r>
            <a:r>
              <a:rPr lang="vi-VN" sz="2000" smtClean="0">
                <a:solidFill>
                  <a:schemeClr val="accent2">
                    <a:lumMod val="75000"/>
                  </a:schemeClr>
                </a:solidFill>
                <a:latin typeface="+mj-lt"/>
              </a:rPr>
              <a:t>"Tôi quan niệm cuộc đời giản dị lắm.đời không có nhiêu khê như người ta vẫn viết trong tiểu thuyết trữ tình. Đói thì ăn, khát thì uống. Tôi thấy thế nào cứ viết in như thế, không thêm bớt. Thế cũng đủ rồi, lọ là phải bầy đặt thêm ra làm gì."</a:t>
            </a:r>
            <a:endParaRPr lang="en-US" sz="2000">
              <a:solidFill>
                <a:schemeClr val="accent2">
                  <a:lumMod val="75000"/>
                </a:schemeClr>
              </a:solidFill>
              <a:latin typeface="+mj-lt"/>
            </a:endParaRP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5833" t="9028" r="67041" b="81160"/>
          <a:stretch/>
        </p:blipFill>
        <p:spPr>
          <a:xfrm>
            <a:off x="2590800" y="1359159"/>
            <a:ext cx="3733800" cy="503854"/>
          </a:xfrm>
          <a:prstGeom prst="rect">
            <a:avLst/>
          </a:prstGeom>
        </p:spPr>
      </p:pic>
      <p:sp>
        <p:nvSpPr>
          <p:cNvPr id="10" name="Rectangle 9"/>
          <p:cNvSpPr/>
          <p:nvPr/>
        </p:nvSpPr>
        <p:spPr>
          <a:xfrm>
            <a:off x="3581400" y="1359159"/>
            <a:ext cx="3972562" cy="400110"/>
          </a:xfrm>
          <a:prstGeom prst="rect">
            <a:avLst/>
          </a:prstGeom>
        </p:spPr>
        <p:txBody>
          <a:bodyPr wrap="none">
            <a:spAutoFit/>
          </a:bodyPr>
          <a:lstStyle/>
          <a:p>
            <a:pPr algn="ctr"/>
            <a:r>
              <a:rPr lang="vi-VN" sz="2000" b="1" i="1">
                <a:solidFill>
                  <a:schemeClr val="accent6">
                    <a:lumMod val="75000"/>
                  </a:schemeClr>
                </a:solidFill>
                <a:latin typeface="+mj-lt"/>
              </a:rPr>
              <a:t>Quan niệm nghệ thuật vị nhân sinh</a:t>
            </a:r>
            <a:endParaRPr lang="en-US" sz="2000" b="1" i="1">
              <a:solidFill>
                <a:schemeClr val="accent6">
                  <a:lumMod val="75000"/>
                </a:schemeClr>
              </a:solidFill>
              <a:latin typeface="+mj-lt"/>
            </a:endParaRPr>
          </a:p>
        </p:txBody>
      </p:sp>
    </p:spTree>
    <p:extLst>
      <p:ext uri="{BB962C8B-B14F-4D97-AF65-F5344CB8AC3E}">
        <p14:creationId xmlns:p14="http://schemas.microsoft.com/office/powerpoint/2010/main" val="22787765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32"/>
            <a:ext cx="9144000" cy="5135336"/>
          </a:xfrm>
          <a:prstGeom prst="rect">
            <a:avLst/>
          </a:prstGeom>
        </p:spPr>
      </p:pic>
      <p:sp>
        <p:nvSpPr>
          <p:cNvPr id="5" name="Rectangle 4"/>
          <p:cNvSpPr/>
          <p:nvPr/>
        </p:nvSpPr>
        <p:spPr>
          <a:xfrm>
            <a:off x="609600" y="2133600"/>
            <a:ext cx="7924800"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2057400"/>
            <a:ext cx="7315200" cy="1015663"/>
          </a:xfrm>
          <a:prstGeom prst="rect">
            <a:avLst/>
          </a:prstGeom>
          <a:noFill/>
        </p:spPr>
        <p:txBody>
          <a:bodyPr wrap="square" rtlCol="0">
            <a:spAutoFit/>
          </a:bodyPr>
          <a:lstStyle/>
          <a:p>
            <a:pPr algn="just"/>
            <a:r>
              <a:rPr lang="vi-VN" sz="2000" smtClean="0">
                <a:latin typeface="+mj-lt"/>
              </a:rPr>
              <a:t>Văn Nam Cao còn có cả những con người nhỏ bé mà thân thuộc. Từ "Lão Hạc", "Chí Phèo" "Một bữa no" hay "Trẻ con không được ăn thịt chó".Ông cảm thông cho những số phận khốn khổ trong xã hội. </a:t>
            </a:r>
            <a:endParaRPr lang="en-US" sz="2000">
              <a:latin typeface="+mj-lt"/>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833" t="9028" r="67041" b="81160"/>
          <a:stretch/>
        </p:blipFill>
        <p:spPr>
          <a:xfrm>
            <a:off x="2628900" y="1307287"/>
            <a:ext cx="3733800" cy="503854"/>
          </a:xfrm>
          <a:prstGeom prst="rect">
            <a:avLst/>
          </a:prstGeom>
        </p:spPr>
      </p:pic>
      <p:sp>
        <p:nvSpPr>
          <p:cNvPr id="8" name="Rectangle 7"/>
          <p:cNvSpPr/>
          <p:nvPr/>
        </p:nvSpPr>
        <p:spPr>
          <a:xfrm>
            <a:off x="3581400" y="1359159"/>
            <a:ext cx="3972562" cy="400110"/>
          </a:xfrm>
          <a:prstGeom prst="rect">
            <a:avLst/>
          </a:prstGeom>
        </p:spPr>
        <p:txBody>
          <a:bodyPr wrap="none">
            <a:spAutoFit/>
          </a:bodyPr>
          <a:lstStyle/>
          <a:p>
            <a:pPr algn="ctr"/>
            <a:r>
              <a:rPr lang="vi-VN" sz="2000" b="1" i="1">
                <a:solidFill>
                  <a:schemeClr val="accent6">
                    <a:lumMod val="75000"/>
                  </a:schemeClr>
                </a:solidFill>
                <a:latin typeface="+mj-lt"/>
              </a:rPr>
              <a:t>Quan niệm nghệ thuật vị nhân sinh</a:t>
            </a:r>
            <a:endParaRPr lang="en-US" sz="2000" b="1" i="1">
              <a:solidFill>
                <a:schemeClr val="accent6">
                  <a:lumMod val="75000"/>
                </a:schemeClr>
              </a:solidFill>
              <a:latin typeface="+mj-lt"/>
            </a:endParaRPr>
          </a:p>
        </p:txBody>
      </p:sp>
      <p:sp>
        <p:nvSpPr>
          <p:cNvPr id="9" name="TextBox 8"/>
          <p:cNvSpPr txBox="1"/>
          <p:nvPr/>
        </p:nvSpPr>
        <p:spPr>
          <a:xfrm>
            <a:off x="914400" y="3276600"/>
            <a:ext cx="7315200" cy="1015663"/>
          </a:xfrm>
          <a:prstGeom prst="rect">
            <a:avLst/>
          </a:prstGeom>
          <a:noFill/>
        </p:spPr>
        <p:txBody>
          <a:bodyPr wrap="square" rtlCol="0">
            <a:spAutoFit/>
          </a:bodyPr>
          <a:lstStyle/>
          <a:p>
            <a:pPr algn="just"/>
            <a:r>
              <a:rPr lang="vi-VN" sz="2000" smtClean="0">
                <a:solidFill>
                  <a:schemeClr val="accent2">
                    <a:lumMod val="75000"/>
                  </a:schemeClr>
                </a:solidFill>
                <a:latin typeface="+mj-lt"/>
              </a:rPr>
              <a:t>+ Từ chuyện lão Hạc phải bán đi con chó trong nhà để có tiền.</a:t>
            </a:r>
            <a:r>
              <a:rPr lang="vi-VN" sz="2000" smtClean="0">
                <a:solidFill>
                  <a:schemeClr val="accent2">
                    <a:lumMod val="75000"/>
                  </a:schemeClr>
                </a:solidFill>
                <a:latin typeface="+mj-lt"/>
                <a:sym typeface="Wingdings"/>
              </a:rPr>
              <a:t> Đồng tiền quý giá hơn mạng người, quý giá đến nổi mà lão Hạc có chết cũng không dám đụng tới nó.</a:t>
            </a:r>
            <a:endParaRPr lang="en-US" sz="2000">
              <a:solidFill>
                <a:schemeClr val="accent2">
                  <a:lumMod val="75000"/>
                </a:schemeClr>
              </a:solidFill>
              <a:latin typeface="+mj-lt"/>
            </a:endParaRPr>
          </a:p>
        </p:txBody>
      </p:sp>
      <p:sp>
        <p:nvSpPr>
          <p:cNvPr id="10" name="TextBox 9"/>
          <p:cNvSpPr txBox="1"/>
          <p:nvPr/>
        </p:nvSpPr>
        <p:spPr>
          <a:xfrm>
            <a:off x="914400" y="4544008"/>
            <a:ext cx="7315200" cy="1015663"/>
          </a:xfrm>
          <a:prstGeom prst="rect">
            <a:avLst/>
          </a:prstGeom>
          <a:noFill/>
        </p:spPr>
        <p:txBody>
          <a:bodyPr wrap="square" rtlCol="0">
            <a:spAutoFit/>
          </a:bodyPr>
          <a:lstStyle/>
          <a:p>
            <a:pPr algn="just"/>
            <a:r>
              <a:rPr lang="vi-VN" sz="2000" smtClean="0">
                <a:solidFill>
                  <a:schemeClr val="accent2">
                    <a:lumMod val="75000"/>
                  </a:schemeClr>
                </a:solidFill>
                <a:latin typeface="+mj-lt"/>
              </a:rPr>
              <a:t>+ Hay cái đói đáng sợ trong "Một bữa no" </a:t>
            </a:r>
            <a:r>
              <a:rPr lang="vi-VN" sz="2000" smtClean="0">
                <a:solidFill>
                  <a:schemeClr val="accent2">
                    <a:lumMod val="75000"/>
                  </a:schemeClr>
                </a:solidFill>
                <a:latin typeface="+mj-lt"/>
                <a:sym typeface="Wingdings"/>
              </a:rPr>
              <a:t> Người nông dân nghèo nhỏ bé lận đận tìm kiếm sự sống, họ được ham sống đến mà lại hại chết mình.</a:t>
            </a:r>
            <a:endParaRPr lang="en-US" sz="2000">
              <a:solidFill>
                <a:schemeClr val="accent2">
                  <a:lumMod val="75000"/>
                </a:schemeClr>
              </a:solidFill>
              <a:latin typeface="+mj-lt"/>
            </a:endParaRPr>
          </a:p>
        </p:txBody>
      </p:sp>
    </p:spTree>
    <p:extLst>
      <p:ext uri="{BB962C8B-B14F-4D97-AF65-F5344CB8AC3E}">
        <p14:creationId xmlns:p14="http://schemas.microsoft.com/office/powerpoint/2010/main" val="3722241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32"/>
            <a:ext cx="9144000" cy="5135336"/>
          </a:xfrm>
          <a:prstGeom prst="rect">
            <a:avLst/>
          </a:prstGeom>
        </p:spPr>
      </p:pic>
      <p:sp>
        <p:nvSpPr>
          <p:cNvPr id="5" name="Rectangle 4"/>
          <p:cNvSpPr/>
          <p:nvPr/>
        </p:nvSpPr>
        <p:spPr>
          <a:xfrm>
            <a:off x="609600" y="2010994"/>
            <a:ext cx="79248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75000"/>
                </a:schemeClr>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833" t="9028" r="67041" b="81160"/>
          <a:stretch/>
        </p:blipFill>
        <p:spPr>
          <a:xfrm>
            <a:off x="2628900" y="1307287"/>
            <a:ext cx="3733800" cy="503854"/>
          </a:xfrm>
          <a:prstGeom prst="rect">
            <a:avLst/>
          </a:prstGeom>
        </p:spPr>
      </p:pic>
      <p:sp>
        <p:nvSpPr>
          <p:cNvPr id="7" name="TextBox 6"/>
          <p:cNvSpPr txBox="1"/>
          <p:nvPr/>
        </p:nvSpPr>
        <p:spPr>
          <a:xfrm>
            <a:off x="914400" y="2133600"/>
            <a:ext cx="7315200" cy="707886"/>
          </a:xfrm>
          <a:prstGeom prst="rect">
            <a:avLst/>
          </a:prstGeom>
          <a:noFill/>
        </p:spPr>
        <p:txBody>
          <a:bodyPr wrap="square" rtlCol="0">
            <a:spAutoFit/>
          </a:bodyPr>
          <a:lstStyle/>
          <a:p>
            <a:r>
              <a:rPr lang="vi-VN" sz="2000" smtClean="0">
                <a:solidFill>
                  <a:schemeClr val="accent2">
                    <a:lumMod val="75000"/>
                  </a:schemeClr>
                </a:solidFill>
                <a:latin typeface="+mj-lt"/>
              </a:rPr>
              <a:t>+ Hay cái đói hủy hoại nhân cách của con người trong tác phẩm "Trẻ con không được ăn thịt chó". </a:t>
            </a:r>
            <a:endParaRPr lang="en-US" sz="2000">
              <a:solidFill>
                <a:schemeClr val="accent2">
                  <a:lumMod val="75000"/>
                </a:schemeClr>
              </a:solidFill>
              <a:latin typeface="+mj-lt"/>
            </a:endParaRPr>
          </a:p>
        </p:txBody>
      </p:sp>
      <p:sp>
        <p:nvSpPr>
          <p:cNvPr id="8" name="TextBox 7"/>
          <p:cNvSpPr txBox="1"/>
          <p:nvPr/>
        </p:nvSpPr>
        <p:spPr>
          <a:xfrm>
            <a:off x="889518" y="3228945"/>
            <a:ext cx="7315200" cy="400110"/>
          </a:xfrm>
          <a:prstGeom prst="rect">
            <a:avLst/>
          </a:prstGeom>
          <a:noFill/>
        </p:spPr>
        <p:txBody>
          <a:bodyPr wrap="square" rtlCol="0">
            <a:spAutoFit/>
          </a:bodyPr>
          <a:lstStyle/>
          <a:p>
            <a:r>
              <a:rPr lang="vi-VN" sz="2000" smtClean="0">
                <a:solidFill>
                  <a:schemeClr val="accent2">
                    <a:lumMod val="75000"/>
                  </a:schemeClr>
                </a:solidFill>
                <a:latin typeface="+mj-lt"/>
              </a:rPr>
              <a:t>+ Và đỉnh cao nhất không thể không kể đến "Chí Phèo".</a:t>
            </a:r>
            <a:endParaRPr lang="en-US" sz="2000">
              <a:solidFill>
                <a:schemeClr val="accent2">
                  <a:lumMod val="75000"/>
                </a:schemeClr>
              </a:solidFill>
              <a:latin typeface="+mj-lt"/>
            </a:endParaRPr>
          </a:p>
        </p:txBody>
      </p:sp>
      <p:sp>
        <p:nvSpPr>
          <p:cNvPr id="9" name="TextBox 8"/>
          <p:cNvSpPr txBox="1"/>
          <p:nvPr/>
        </p:nvSpPr>
        <p:spPr>
          <a:xfrm>
            <a:off x="914400" y="4064168"/>
            <a:ext cx="7315200" cy="1015663"/>
          </a:xfrm>
          <a:prstGeom prst="rect">
            <a:avLst/>
          </a:prstGeom>
          <a:noFill/>
        </p:spPr>
        <p:txBody>
          <a:bodyPr wrap="square" rtlCol="0">
            <a:spAutoFit/>
          </a:bodyPr>
          <a:lstStyle/>
          <a:p>
            <a:r>
              <a:rPr lang="vi-VN" sz="2000" smtClean="0">
                <a:latin typeface="+mj-lt"/>
              </a:rPr>
              <a:t>Những tác phẩm đặc sắc nhất, căn cốt nhất làm nên tên tuổi, sự nghiệp của Nam Cao đều lấy bối cảnh, mẫu nhân vật trong cái làng Đại Hoàng ấy.</a:t>
            </a:r>
            <a:endParaRPr lang="en-US" sz="2000">
              <a:latin typeface="+mj-lt"/>
            </a:endParaRPr>
          </a:p>
        </p:txBody>
      </p:sp>
      <p:sp>
        <p:nvSpPr>
          <p:cNvPr id="10" name="Rectangle 9"/>
          <p:cNvSpPr/>
          <p:nvPr/>
        </p:nvSpPr>
        <p:spPr>
          <a:xfrm>
            <a:off x="3581400" y="1359159"/>
            <a:ext cx="3972562" cy="400110"/>
          </a:xfrm>
          <a:prstGeom prst="rect">
            <a:avLst/>
          </a:prstGeom>
        </p:spPr>
        <p:txBody>
          <a:bodyPr wrap="none">
            <a:spAutoFit/>
          </a:bodyPr>
          <a:lstStyle/>
          <a:p>
            <a:pPr algn="ctr"/>
            <a:r>
              <a:rPr lang="vi-VN" sz="2000" b="1" i="1">
                <a:solidFill>
                  <a:schemeClr val="accent6">
                    <a:lumMod val="75000"/>
                  </a:schemeClr>
                </a:solidFill>
                <a:latin typeface="+mj-lt"/>
              </a:rPr>
              <a:t>Quan niệm nghệ thuật vị nhân sinh</a:t>
            </a:r>
            <a:endParaRPr lang="en-US" sz="2000" b="1" i="1">
              <a:solidFill>
                <a:schemeClr val="accent6">
                  <a:lumMod val="75000"/>
                </a:schemeClr>
              </a:solidFill>
              <a:latin typeface="+mj-lt"/>
            </a:endParaRPr>
          </a:p>
        </p:txBody>
      </p:sp>
    </p:spTree>
    <p:extLst>
      <p:ext uri="{BB962C8B-B14F-4D97-AF65-F5344CB8AC3E}">
        <p14:creationId xmlns:p14="http://schemas.microsoft.com/office/powerpoint/2010/main" val="6670268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0381"/>
            <a:ext cx="9144000" cy="5177238"/>
          </a:xfrm>
          <a:prstGeom prst="rect">
            <a:avLst/>
          </a:prstGeom>
        </p:spPr>
      </p:pic>
      <p:sp>
        <p:nvSpPr>
          <p:cNvPr id="5" name="Rectangle 4"/>
          <p:cNvSpPr/>
          <p:nvPr/>
        </p:nvSpPr>
        <p:spPr>
          <a:xfrm>
            <a:off x="685799" y="2268493"/>
            <a:ext cx="76962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7500" t="10080" r="69796" b="80368"/>
          <a:stretch/>
        </p:blipFill>
        <p:spPr>
          <a:xfrm>
            <a:off x="3495869" y="1371600"/>
            <a:ext cx="2076061" cy="494524"/>
          </a:xfrm>
          <a:prstGeom prst="rect">
            <a:avLst/>
          </a:prstGeom>
        </p:spPr>
      </p:pic>
      <p:sp>
        <p:nvSpPr>
          <p:cNvPr id="8" name="TextBox 7"/>
          <p:cNvSpPr txBox="1"/>
          <p:nvPr/>
        </p:nvSpPr>
        <p:spPr>
          <a:xfrm>
            <a:off x="381000" y="1295400"/>
            <a:ext cx="8382000" cy="923330"/>
          </a:xfrm>
          <a:prstGeom prst="rect">
            <a:avLst/>
          </a:prstGeom>
          <a:noFill/>
        </p:spPr>
        <p:txBody>
          <a:bodyPr wrap="square" rtlCol="0">
            <a:spAutoFit/>
          </a:bodyPr>
          <a:lstStyle/>
          <a:p>
            <a:pPr algn="ctr"/>
            <a:r>
              <a:rPr lang="vi-VN" sz="3600" b="1" i="1" smtClean="0">
                <a:solidFill>
                  <a:schemeClr val="accent2">
                    <a:lumMod val="75000"/>
                  </a:schemeClr>
                </a:solidFill>
                <a:latin typeface="+mj-lt"/>
              </a:rPr>
              <a:t>I. TRẦN </a:t>
            </a:r>
            <a:r>
              <a:rPr lang="vi-VN" sz="3600" b="1" i="1">
                <a:solidFill>
                  <a:schemeClr val="accent2">
                    <a:lumMod val="75000"/>
                  </a:schemeClr>
                </a:solidFill>
                <a:latin typeface="+mj-lt"/>
              </a:rPr>
              <a:t>HỮU TRI</a:t>
            </a:r>
            <a:endParaRPr lang="en-US" sz="3600" b="1" i="1">
              <a:solidFill>
                <a:schemeClr val="accent2">
                  <a:lumMod val="75000"/>
                </a:schemeClr>
              </a:solidFill>
              <a:latin typeface="+mj-lt"/>
            </a:endParaRPr>
          </a:p>
          <a:p>
            <a:endParaRPr lang="en-US"/>
          </a:p>
        </p:txBody>
      </p:sp>
      <p:sp>
        <p:nvSpPr>
          <p:cNvPr id="9" name="TextBox 8"/>
          <p:cNvSpPr txBox="1"/>
          <p:nvPr/>
        </p:nvSpPr>
        <p:spPr>
          <a:xfrm>
            <a:off x="3733800" y="2514600"/>
            <a:ext cx="3429000" cy="461665"/>
          </a:xfrm>
          <a:prstGeom prst="rect">
            <a:avLst/>
          </a:prstGeom>
          <a:noFill/>
        </p:spPr>
        <p:txBody>
          <a:bodyPr wrap="square" rtlCol="0">
            <a:spAutoFit/>
          </a:bodyPr>
          <a:lstStyle/>
          <a:p>
            <a:r>
              <a:rPr lang="pl-PL" sz="2400" smtClean="0">
                <a:solidFill>
                  <a:schemeClr val="accent2">
                    <a:lumMod val="75000"/>
                  </a:schemeClr>
                </a:solidFill>
                <a:latin typeface="Times New Roman" pitchFamily="18" charset="0"/>
                <a:cs typeface="Times New Roman" pitchFamily="18" charset="0"/>
              </a:rPr>
              <a:t>Nam Cao sinh năm 1915</a:t>
            </a:r>
            <a:endParaRPr lang="en-US" sz="2400">
              <a:solidFill>
                <a:schemeClr val="accent2">
                  <a:lumMod val="75000"/>
                </a:schemeClr>
              </a:solidFill>
              <a:latin typeface="Times New Roman" pitchFamily="18" charset="0"/>
              <a:cs typeface="Times New Roman" pitchFamily="18" charset="0"/>
            </a:endParaRPr>
          </a:p>
        </p:txBody>
      </p:sp>
      <p:sp>
        <p:nvSpPr>
          <p:cNvPr id="10" name="TextBox 9"/>
          <p:cNvSpPr txBox="1"/>
          <p:nvPr/>
        </p:nvSpPr>
        <p:spPr>
          <a:xfrm>
            <a:off x="3657600" y="3048000"/>
            <a:ext cx="4953000" cy="1938992"/>
          </a:xfrm>
          <a:prstGeom prst="rect">
            <a:avLst/>
          </a:prstGeom>
          <a:noFill/>
        </p:spPr>
        <p:txBody>
          <a:bodyPr wrap="square" rtlCol="0">
            <a:spAutoFit/>
          </a:bodyPr>
          <a:lstStyle/>
          <a:p>
            <a:r>
              <a:rPr lang="en-US" sz="2400" smtClean="0">
                <a:solidFill>
                  <a:schemeClr val="accent2">
                    <a:lumMod val="75000"/>
                  </a:schemeClr>
                </a:solidFill>
                <a:latin typeface="Times New Roman" pitchFamily="18" charset="0"/>
                <a:cs typeface="Times New Roman" pitchFamily="18" charset="0"/>
              </a:rPr>
              <a:t>Nam Cao tên thật là Trần Hữu Tri, quê ông ở làng Đại Hoàng, tổng Cao Đà, huyện Nam Xang. Bút danh Nam Cao rút từ hai chữ Nam Xang, Cao Đà tên quê</a:t>
            </a:r>
            <a:endParaRPr lang="en-US" sz="2400">
              <a:solidFill>
                <a:schemeClr val="accent2">
                  <a:lumMod val="75000"/>
                </a:schemeClr>
              </a:solidFill>
              <a:latin typeface="Times New Roman" pitchFamily="18" charset="0"/>
              <a:cs typeface="Times New Roman" pitchFamily="18"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99" y="2014492"/>
            <a:ext cx="2667001" cy="3556001"/>
          </a:xfrm>
          <a:prstGeom prst="rect">
            <a:avLst/>
          </a:prstGeom>
        </p:spPr>
      </p:pic>
    </p:spTree>
    <p:extLst>
      <p:ext uri="{BB962C8B-B14F-4D97-AF65-F5344CB8AC3E}">
        <p14:creationId xmlns:p14="http://schemas.microsoft.com/office/powerpoint/2010/main" val="17861666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7790445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657813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390"/>
            <a:ext cx="9144000" cy="5069220"/>
          </a:xfrm>
          <a:prstGeom prst="rect">
            <a:avLst/>
          </a:prstGeom>
        </p:spPr>
      </p:pic>
      <p:sp>
        <p:nvSpPr>
          <p:cNvPr id="5" name="Rectangle 4"/>
          <p:cNvSpPr/>
          <p:nvPr/>
        </p:nvSpPr>
        <p:spPr>
          <a:xfrm>
            <a:off x="1752600" y="2362200"/>
            <a:ext cx="5410200" cy="312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1905000"/>
            <a:ext cx="7315200" cy="707886"/>
          </a:xfrm>
          <a:prstGeom prst="rect">
            <a:avLst/>
          </a:prstGeom>
          <a:noFill/>
        </p:spPr>
        <p:txBody>
          <a:bodyPr wrap="square" rtlCol="0">
            <a:spAutoFit/>
          </a:bodyPr>
          <a:lstStyle/>
          <a:p>
            <a:pPr algn="just"/>
            <a:r>
              <a:rPr lang="vi-VN" sz="2000" smtClean="0">
                <a:latin typeface="+mj-lt"/>
              </a:rPr>
              <a:t>Xét một cách tổng thể, sáng tác của ông trước cách mạng tập trung vào hai đề tài lớn: Người tiểu tư sản nghèo và người nông dân</a:t>
            </a:r>
            <a:endParaRPr lang="en-US" sz="2000">
              <a:latin typeface="+mj-lt"/>
            </a:endParaRPr>
          </a:p>
        </p:txBody>
      </p:sp>
      <p:sp>
        <p:nvSpPr>
          <p:cNvPr id="7" name="TextBox 6"/>
          <p:cNvSpPr txBox="1"/>
          <p:nvPr/>
        </p:nvSpPr>
        <p:spPr>
          <a:xfrm>
            <a:off x="914400" y="3048000"/>
            <a:ext cx="7315200" cy="1015663"/>
          </a:xfrm>
          <a:prstGeom prst="rect">
            <a:avLst/>
          </a:prstGeom>
          <a:noFill/>
        </p:spPr>
        <p:txBody>
          <a:bodyPr wrap="square" rtlCol="0">
            <a:spAutoFit/>
          </a:bodyPr>
          <a:lstStyle/>
          <a:p>
            <a:pPr algn="just"/>
            <a:r>
              <a:rPr lang="vi-VN" sz="2000" smtClean="0">
                <a:solidFill>
                  <a:schemeClr val="accent2">
                    <a:lumMod val="75000"/>
                  </a:schemeClr>
                </a:solidFill>
                <a:latin typeface="+mj-lt"/>
              </a:rPr>
              <a:t>Tuy đã có những đóng góp lớn cho nền văn học và cống hiến cho quan niệm nghệ thuật vị nhân sinh. Nhưng thực tế thì Nam Cao chưa bao giờ có được hào quang xứng đáng.</a:t>
            </a:r>
            <a:endParaRPr lang="en-US" sz="2000">
              <a:solidFill>
                <a:schemeClr val="accent2">
                  <a:lumMod val="75000"/>
                </a:schemeClr>
              </a:solidFill>
              <a:latin typeface="+mj-lt"/>
            </a:endParaRPr>
          </a:p>
        </p:txBody>
      </p:sp>
      <p:sp>
        <p:nvSpPr>
          <p:cNvPr id="8" name="TextBox 7"/>
          <p:cNvSpPr txBox="1"/>
          <p:nvPr/>
        </p:nvSpPr>
        <p:spPr>
          <a:xfrm>
            <a:off x="914400" y="4419600"/>
            <a:ext cx="7315200" cy="707886"/>
          </a:xfrm>
          <a:prstGeom prst="rect">
            <a:avLst/>
          </a:prstGeom>
          <a:noFill/>
        </p:spPr>
        <p:txBody>
          <a:bodyPr wrap="square" rtlCol="0">
            <a:spAutoFit/>
          </a:bodyPr>
          <a:lstStyle/>
          <a:p>
            <a:pPr algn="just"/>
            <a:r>
              <a:rPr lang="vi-VN" sz="2000" smtClean="0">
                <a:latin typeface="+mj-lt"/>
              </a:rPr>
              <a:t>Song hậu sáng tác, ngòi bút của người nông dân thời bấy giờ vẫn lận đận, chưa thật sự có chỗ đứng vững chắc. </a:t>
            </a:r>
            <a:endParaRPr lang="en-US" sz="2000">
              <a:latin typeface="+mj-lt"/>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326" t="8862" r="60612" b="81382"/>
          <a:stretch/>
        </p:blipFill>
        <p:spPr>
          <a:xfrm>
            <a:off x="2941476" y="1410477"/>
            <a:ext cx="3023118" cy="494523"/>
          </a:xfrm>
          <a:prstGeom prst="rect">
            <a:avLst/>
          </a:prstGeom>
        </p:spPr>
      </p:pic>
      <p:sp>
        <p:nvSpPr>
          <p:cNvPr id="10" name="Rectangle 9"/>
          <p:cNvSpPr/>
          <p:nvPr/>
        </p:nvSpPr>
        <p:spPr>
          <a:xfrm>
            <a:off x="1295400" y="1258669"/>
            <a:ext cx="7162800" cy="707886"/>
          </a:xfrm>
          <a:prstGeom prst="rect">
            <a:avLst/>
          </a:prstGeom>
        </p:spPr>
        <p:txBody>
          <a:bodyPr wrap="square">
            <a:spAutoFit/>
          </a:bodyPr>
          <a:lstStyle/>
          <a:p>
            <a:pPr algn="ctr"/>
            <a:r>
              <a:rPr lang="vi-VN" sz="2000" b="1" i="1" smtClean="0">
                <a:solidFill>
                  <a:srgbClr val="C00000"/>
                </a:solidFill>
                <a:latin typeface="+mj-lt"/>
              </a:rPr>
              <a:t>3. VỊ </a:t>
            </a:r>
            <a:r>
              <a:rPr lang="vi-VN" sz="2000" b="1" i="1">
                <a:solidFill>
                  <a:srgbClr val="C00000"/>
                </a:solidFill>
                <a:latin typeface="+mj-lt"/>
              </a:rPr>
              <a:t>TRÍ CỦA NAM CAO TRONG VĂN ĐÀN VIỆT NAM TRƯỚC CÁCH MẠNG</a:t>
            </a:r>
            <a:endParaRPr lang="en-US" sz="2000" b="1" i="1">
              <a:solidFill>
                <a:srgbClr val="C00000"/>
              </a:solidFill>
              <a:latin typeface="+mj-lt"/>
            </a:endParaRPr>
          </a:p>
        </p:txBody>
      </p:sp>
    </p:spTree>
    <p:extLst>
      <p:ext uri="{BB962C8B-B14F-4D97-AF65-F5344CB8AC3E}">
        <p14:creationId xmlns:p14="http://schemas.microsoft.com/office/powerpoint/2010/main" val="4158325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7967801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1429" t="22657" r="52755" b="48092"/>
          <a:stretch/>
        </p:blipFill>
        <p:spPr>
          <a:xfrm>
            <a:off x="1333499" y="914400"/>
            <a:ext cx="2147597" cy="2230729"/>
          </a:xfrm>
          <a:prstGeom prst="rect">
            <a:avLst/>
          </a:prstGeom>
        </p:spPr>
      </p:pic>
      <p:sp>
        <p:nvSpPr>
          <p:cNvPr id="5" name="TextBox 4"/>
          <p:cNvSpPr txBox="1"/>
          <p:nvPr/>
        </p:nvSpPr>
        <p:spPr>
          <a:xfrm>
            <a:off x="1118896" y="3035559"/>
            <a:ext cx="2362200" cy="1477328"/>
          </a:xfrm>
          <a:prstGeom prst="rect">
            <a:avLst/>
          </a:prstGeom>
          <a:noFill/>
        </p:spPr>
        <p:txBody>
          <a:bodyPr wrap="square" rtlCol="0">
            <a:spAutoFit/>
          </a:bodyPr>
          <a:lstStyle/>
          <a:p>
            <a:pPr algn="ctr"/>
            <a:r>
              <a:rPr lang="vi-VN" sz="2400" b="1" i="1">
                <a:solidFill>
                  <a:schemeClr val="accent2">
                    <a:lumMod val="75000"/>
                  </a:schemeClr>
                </a:solidFill>
                <a:latin typeface="+mj-lt"/>
              </a:rPr>
              <a:t>NAM CAO </a:t>
            </a:r>
          </a:p>
          <a:p>
            <a:pPr algn="ctr"/>
            <a:r>
              <a:rPr lang="vi-VN" sz="2400" b="1" i="1">
                <a:solidFill>
                  <a:schemeClr val="accent2">
                    <a:lumMod val="75000"/>
                  </a:schemeClr>
                </a:solidFill>
                <a:latin typeface="+mj-lt"/>
              </a:rPr>
              <a:t>ĐỜI VIẾT VÀ NGHIỆP VĂN</a:t>
            </a:r>
            <a:endParaRPr lang="en-US" sz="2400" b="1" i="1">
              <a:solidFill>
                <a:schemeClr val="accent2">
                  <a:lumMod val="75000"/>
                </a:schemeClr>
              </a:solidFill>
              <a:latin typeface="+mj-lt"/>
            </a:endParaRPr>
          </a:p>
          <a:p>
            <a:endParaRPr lang="en-US"/>
          </a:p>
        </p:txBody>
      </p:sp>
      <p:sp>
        <p:nvSpPr>
          <p:cNvPr id="6" name="Rounded Rectangle 5"/>
          <p:cNvSpPr/>
          <p:nvPr/>
        </p:nvSpPr>
        <p:spPr>
          <a:xfrm>
            <a:off x="4419600" y="685800"/>
            <a:ext cx="4495800" cy="762000"/>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TRƯỚC CÁCH MẠNG</a:t>
            </a:r>
            <a:endParaRPr lang="en-US" sz="2000" b="1" i="1">
              <a:solidFill>
                <a:schemeClr val="tx1">
                  <a:lumMod val="95000"/>
                  <a:lumOff val="5000"/>
                </a:schemeClr>
              </a:solidFill>
              <a:latin typeface="+mj-lt"/>
            </a:endParaRPr>
          </a:p>
        </p:txBody>
      </p:sp>
      <p:sp>
        <p:nvSpPr>
          <p:cNvPr id="7" name="Rounded Rectangle 6"/>
          <p:cNvSpPr/>
          <p:nvPr/>
        </p:nvSpPr>
        <p:spPr>
          <a:xfrm>
            <a:off x="4410269" y="1676400"/>
            <a:ext cx="4488024" cy="1206759"/>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VÀ NHỮNG TRANG VĂN THÊU DỆT TỪ HIỆN THỰC CUỘC SỐNG</a:t>
            </a:r>
            <a:endParaRPr lang="en-US" sz="2000" b="1" i="1">
              <a:solidFill>
                <a:schemeClr val="tx1">
                  <a:lumMod val="95000"/>
                  <a:lumOff val="5000"/>
                </a:schemeClr>
              </a:solidFill>
              <a:latin typeface="+mj-lt"/>
            </a:endParaRPr>
          </a:p>
        </p:txBody>
      </p:sp>
      <p:sp>
        <p:nvSpPr>
          <p:cNvPr id="8" name="Rounded Rectangle 7"/>
          <p:cNvSpPr/>
          <p:nvPr/>
        </p:nvSpPr>
        <p:spPr>
          <a:xfrm>
            <a:off x="4402493" y="3145129"/>
            <a:ext cx="4495800" cy="1198271"/>
          </a:xfrm>
          <a:prstGeom prst="roundRect">
            <a:avLst>
              <a:gd name="adj" fmla="val 50000"/>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VỊ TRÍ CỦA NAM CAO TRONG VĂN ĐÀN VIỆT NAM TRƯỚC CÁCH MẠNG</a:t>
            </a:r>
            <a:endParaRPr lang="en-US" sz="2000" b="1" i="1">
              <a:solidFill>
                <a:schemeClr val="tx1">
                  <a:lumMod val="95000"/>
                  <a:lumOff val="5000"/>
                </a:schemeClr>
              </a:solidFill>
              <a:latin typeface="+mj-lt"/>
            </a:endParaRPr>
          </a:p>
        </p:txBody>
      </p:sp>
      <p:sp>
        <p:nvSpPr>
          <p:cNvPr id="9" name="Rounded Rectangle 8"/>
          <p:cNvSpPr/>
          <p:nvPr/>
        </p:nvSpPr>
        <p:spPr>
          <a:xfrm>
            <a:off x="4410269" y="4572000"/>
            <a:ext cx="4495800" cy="762000"/>
          </a:xfrm>
          <a:prstGeom prst="roundRect">
            <a:avLst>
              <a:gd name="adj" fmla="val 50000"/>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b="1" i="1" smtClean="0">
                <a:solidFill>
                  <a:schemeClr val="tx1">
                    <a:lumMod val="95000"/>
                    <a:lumOff val="5000"/>
                  </a:schemeClr>
                </a:solidFill>
                <a:latin typeface="+mj-lt"/>
              </a:rPr>
              <a:t>NAM CAO SAU CÁCH MẠNG</a:t>
            </a:r>
            <a:endParaRPr lang="en-US" sz="2000" b="1" i="1">
              <a:solidFill>
                <a:schemeClr val="tx1">
                  <a:lumMod val="95000"/>
                  <a:lumOff val="5000"/>
                </a:schemeClr>
              </a:solidFill>
              <a:latin typeface="+mj-lt"/>
            </a:endParaRPr>
          </a:p>
        </p:txBody>
      </p:sp>
      <p:sp>
        <p:nvSpPr>
          <p:cNvPr id="10" name="Oval 9"/>
          <p:cNvSpPr/>
          <p:nvPr/>
        </p:nvSpPr>
        <p:spPr>
          <a:xfrm>
            <a:off x="4135793" y="800100"/>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smtClean="0">
                <a:latin typeface="+mj-lt"/>
              </a:rPr>
              <a:t>1</a:t>
            </a:r>
            <a:endParaRPr lang="en-US" sz="2800">
              <a:latin typeface="+mj-lt"/>
            </a:endParaRPr>
          </a:p>
        </p:txBody>
      </p:sp>
      <p:sp>
        <p:nvSpPr>
          <p:cNvPr id="11" name="Oval 10"/>
          <p:cNvSpPr/>
          <p:nvPr/>
        </p:nvSpPr>
        <p:spPr>
          <a:xfrm>
            <a:off x="4086030" y="2013079"/>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2</a:t>
            </a:r>
            <a:endParaRPr lang="en-US" sz="2800">
              <a:latin typeface="+mj-lt"/>
            </a:endParaRPr>
          </a:p>
        </p:txBody>
      </p:sp>
      <p:sp>
        <p:nvSpPr>
          <p:cNvPr id="12" name="Oval 11"/>
          <p:cNvSpPr/>
          <p:nvPr/>
        </p:nvSpPr>
        <p:spPr>
          <a:xfrm>
            <a:off x="4071256" y="3507523"/>
            <a:ext cx="533400" cy="533400"/>
          </a:xfrm>
          <a:prstGeom prst="ellipse">
            <a:avLst/>
          </a:prstGeom>
          <a:solidFill>
            <a:srgbClr val="EFC7E5"/>
          </a:solidFill>
          <a:ln>
            <a:solidFill>
              <a:srgbClr val="E197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3</a:t>
            </a:r>
            <a:endParaRPr lang="en-US" sz="2800">
              <a:latin typeface="+mj-lt"/>
            </a:endParaRPr>
          </a:p>
        </p:txBody>
      </p:sp>
      <p:sp>
        <p:nvSpPr>
          <p:cNvPr id="13" name="Oval 12"/>
          <p:cNvSpPr/>
          <p:nvPr/>
        </p:nvSpPr>
        <p:spPr>
          <a:xfrm>
            <a:off x="4066590" y="4686300"/>
            <a:ext cx="533400" cy="533400"/>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a:latin typeface="+mj-lt"/>
              </a:rPr>
              <a:t>4</a:t>
            </a:r>
            <a:endParaRPr lang="en-US" sz="2800">
              <a:latin typeface="+mj-lt"/>
            </a:endParaRPr>
          </a:p>
        </p:txBody>
      </p:sp>
    </p:spTree>
    <p:extLst>
      <p:ext uri="{BB962C8B-B14F-4D97-AF65-F5344CB8AC3E}">
        <p14:creationId xmlns:p14="http://schemas.microsoft.com/office/powerpoint/2010/main" val="34661273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1498"/>
            <a:ext cx="9144000" cy="5136344"/>
          </a:xfrm>
          <a:prstGeom prst="rect">
            <a:avLst/>
          </a:prstGeom>
        </p:spPr>
      </p:pic>
      <p:sp>
        <p:nvSpPr>
          <p:cNvPr id="5" name="Rectangle 4"/>
          <p:cNvSpPr/>
          <p:nvPr/>
        </p:nvSpPr>
        <p:spPr>
          <a:xfrm>
            <a:off x="609600" y="2209800"/>
            <a:ext cx="80010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667" t="10126" r="61327" b="80065"/>
          <a:stretch/>
        </p:blipFill>
        <p:spPr>
          <a:xfrm>
            <a:off x="2819400" y="1380931"/>
            <a:ext cx="2926702" cy="503854"/>
          </a:xfrm>
          <a:prstGeom prst="rect">
            <a:avLst/>
          </a:prstGeom>
        </p:spPr>
      </p:pic>
      <p:sp>
        <p:nvSpPr>
          <p:cNvPr id="7" name="Rectangle 6"/>
          <p:cNvSpPr/>
          <p:nvPr/>
        </p:nvSpPr>
        <p:spPr>
          <a:xfrm>
            <a:off x="2995960" y="1432803"/>
            <a:ext cx="3796232" cy="400110"/>
          </a:xfrm>
          <a:prstGeom prst="rect">
            <a:avLst/>
          </a:prstGeom>
        </p:spPr>
        <p:txBody>
          <a:bodyPr wrap="none">
            <a:spAutoFit/>
          </a:bodyPr>
          <a:lstStyle/>
          <a:p>
            <a:pPr algn="ctr"/>
            <a:r>
              <a:rPr lang="vi-VN" sz="2000" b="1" i="1" smtClean="0">
                <a:solidFill>
                  <a:srgbClr val="C00000"/>
                </a:solidFill>
                <a:latin typeface="+mj-lt"/>
              </a:rPr>
              <a:t>4. NAM </a:t>
            </a:r>
            <a:r>
              <a:rPr lang="vi-VN" sz="2000" b="1" i="1">
                <a:solidFill>
                  <a:srgbClr val="C00000"/>
                </a:solidFill>
                <a:latin typeface="+mj-lt"/>
              </a:rPr>
              <a:t>CAO SAU CÁCH MẠNG</a:t>
            </a:r>
            <a:endParaRPr lang="en-US" sz="2000" b="1" i="1">
              <a:solidFill>
                <a:srgbClr val="C00000"/>
              </a:solidFill>
              <a:latin typeface="+mj-lt"/>
            </a:endParaRPr>
          </a:p>
        </p:txBody>
      </p:sp>
      <p:sp>
        <p:nvSpPr>
          <p:cNvPr id="8" name="TextBox 7"/>
          <p:cNvSpPr txBox="1"/>
          <p:nvPr/>
        </p:nvSpPr>
        <p:spPr>
          <a:xfrm>
            <a:off x="914400" y="1884785"/>
            <a:ext cx="7284098" cy="400110"/>
          </a:xfrm>
          <a:prstGeom prst="rect">
            <a:avLst/>
          </a:prstGeom>
          <a:noFill/>
        </p:spPr>
        <p:txBody>
          <a:bodyPr wrap="square" rtlCol="0">
            <a:spAutoFit/>
          </a:bodyPr>
          <a:lstStyle/>
          <a:p>
            <a:pPr algn="ctr"/>
            <a:r>
              <a:rPr lang="vi-VN" sz="2000" smtClean="0">
                <a:solidFill>
                  <a:srgbClr val="C00000"/>
                </a:solidFill>
                <a:latin typeface="+mj-lt"/>
              </a:rPr>
              <a:t>«Sống đã rồi hãy viết»</a:t>
            </a:r>
            <a:endParaRPr lang="en-US" sz="2000">
              <a:solidFill>
                <a:srgbClr val="C00000"/>
              </a:solidFill>
              <a:latin typeface="+mj-lt"/>
            </a:endParaRPr>
          </a:p>
        </p:txBody>
      </p:sp>
      <p:sp>
        <p:nvSpPr>
          <p:cNvPr id="9" name="TextBox 8"/>
          <p:cNvSpPr txBox="1"/>
          <p:nvPr/>
        </p:nvSpPr>
        <p:spPr>
          <a:xfrm>
            <a:off x="914400" y="2286774"/>
            <a:ext cx="7315200" cy="707886"/>
          </a:xfrm>
          <a:prstGeom prst="rect">
            <a:avLst/>
          </a:prstGeom>
          <a:noFill/>
        </p:spPr>
        <p:txBody>
          <a:bodyPr wrap="square" rtlCol="0">
            <a:spAutoFit/>
          </a:bodyPr>
          <a:lstStyle/>
          <a:p>
            <a:pPr algn="just"/>
            <a:r>
              <a:rPr lang="vi-VN" sz="2000" smtClean="0">
                <a:solidFill>
                  <a:schemeClr val="accent2">
                    <a:lumMod val="75000"/>
                  </a:schemeClr>
                </a:solidFill>
                <a:latin typeface="+mj-lt"/>
              </a:rPr>
              <a:t>Sau cách mạng tháng tám ông tham gia đoàn quân Nam Tiến lên Việt Bắc vào vùng địch hậu khu 3 làm báo cứu quốc.</a:t>
            </a:r>
            <a:endParaRPr lang="en-US" sz="2000">
              <a:solidFill>
                <a:schemeClr val="accent2">
                  <a:lumMod val="75000"/>
                </a:schemeClr>
              </a:solidFill>
              <a:latin typeface="+mj-lt"/>
            </a:endParaRPr>
          </a:p>
        </p:txBody>
      </p:sp>
      <p:sp>
        <p:nvSpPr>
          <p:cNvPr id="10" name="TextBox 9"/>
          <p:cNvSpPr txBox="1"/>
          <p:nvPr/>
        </p:nvSpPr>
        <p:spPr>
          <a:xfrm>
            <a:off x="883298" y="2959102"/>
            <a:ext cx="7315200" cy="1323439"/>
          </a:xfrm>
          <a:prstGeom prst="rect">
            <a:avLst/>
          </a:prstGeom>
          <a:noFill/>
        </p:spPr>
        <p:txBody>
          <a:bodyPr wrap="square" rtlCol="0">
            <a:spAutoFit/>
          </a:bodyPr>
          <a:lstStyle/>
          <a:p>
            <a:pPr algn="just"/>
            <a:r>
              <a:rPr lang="vi-VN" sz="2000" smtClean="0">
                <a:solidFill>
                  <a:schemeClr val="bg2">
                    <a:lumMod val="25000"/>
                  </a:schemeClr>
                </a:solidFill>
                <a:latin typeface="+mj-lt"/>
              </a:rPr>
              <a:t>Vũ khí của Nam Cao vẫn là ngòi bút và trang viết ông đều quyết tâm sống đã rồi hãy viết, sống là cầm súng chiến đấu giải phóng dân tộc sẵn sàng làm anh tuyên truyền viên nhải nhép đem ngòi bút phục vụ công nông binh.</a:t>
            </a:r>
            <a:endParaRPr lang="en-US" sz="2000">
              <a:solidFill>
                <a:schemeClr val="bg2">
                  <a:lumMod val="25000"/>
                </a:schemeClr>
              </a:solidFill>
              <a:latin typeface="+mj-lt"/>
            </a:endParaRPr>
          </a:p>
        </p:txBody>
      </p:sp>
      <p:sp>
        <p:nvSpPr>
          <p:cNvPr id="11" name="TextBox 10"/>
          <p:cNvSpPr txBox="1"/>
          <p:nvPr/>
        </p:nvSpPr>
        <p:spPr>
          <a:xfrm>
            <a:off x="873967" y="4262115"/>
            <a:ext cx="7355633" cy="1323439"/>
          </a:xfrm>
          <a:prstGeom prst="rect">
            <a:avLst/>
          </a:prstGeom>
          <a:noFill/>
        </p:spPr>
        <p:txBody>
          <a:bodyPr wrap="square" rtlCol="0">
            <a:spAutoFit/>
          </a:bodyPr>
          <a:lstStyle/>
          <a:p>
            <a:pPr algn="just"/>
            <a:r>
              <a:rPr lang="vi-VN" sz="2000" smtClean="0">
                <a:solidFill>
                  <a:schemeClr val="accent2">
                    <a:lumMod val="75000"/>
                  </a:schemeClr>
                </a:solidFill>
                <a:latin typeface="+mj-lt"/>
              </a:rPr>
              <a:t>Vẫn là câu chuyện của anh trí thức nghèo nhưng lại mang chân lý của người chiến sĩ cộng sản cách mạng là những ký họa sinh động tràn ngập tinh thần lạc quan vẻ đẹp và sức mạnh tinh thần của bộ đội nhân dân trong các chiến dịch. </a:t>
            </a:r>
            <a:endParaRPr lang="en-US" sz="2000">
              <a:solidFill>
                <a:schemeClr val="accent2">
                  <a:lumMod val="75000"/>
                </a:schemeClr>
              </a:solidFill>
              <a:latin typeface="+mj-lt"/>
            </a:endParaRPr>
          </a:p>
        </p:txBody>
      </p:sp>
    </p:spTree>
    <p:extLst>
      <p:ext uri="{BB962C8B-B14F-4D97-AF65-F5344CB8AC3E}">
        <p14:creationId xmlns:p14="http://schemas.microsoft.com/office/powerpoint/2010/main" val="1479969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0828"/>
            <a:ext cx="9144000" cy="5136344"/>
          </a:xfrm>
          <a:prstGeom prst="rect">
            <a:avLst/>
          </a:prstGeom>
        </p:spPr>
      </p:pic>
      <p:sp>
        <p:nvSpPr>
          <p:cNvPr id="5" name="Rectangle 4"/>
          <p:cNvSpPr/>
          <p:nvPr/>
        </p:nvSpPr>
        <p:spPr>
          <a:xfrm>
            <a:off x="533400" y="2209800"/>
            <a:ext cx="80010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667" t="10126" r="61327" b="80065"/>
          <a:stretch/>
        </p:blipFill>
        <p:spPr>
          <a:xfrm>
            <a:off x="2819400" y="1380931"/>
            <a:ext cx="2926702" cy="503854"/>
          </a:xfrm>
          <a:prstGeom prst="rect">
            <a:avLst/>
          </a:prstGeom>
        </p:spPr>
      </p:pic>
      <p:sp>
        <p:nvSpPr>
          <p:cNvPr id="7" name="Rectangle 6"/>
          <p:cNvSpPr/>
          <p:nvPr/>
        </p:nvSpPr>
        <p:spPr>
          <a:xfrm>
            <a:off x="2995960" y="1432803"/>
            <a:ext cx="3796232" cy="400110"/>
          </a:xfrm>
          <a:prstGeom prst="rect">
            <a:avLst/>
          </a:prstGeom>
        </p:spPr>
        <p:txBody>
          <a:bodyPr wrap="none">
            <a:spAutoFit/>
          </a:bodyPr>
          <a:lstStyle/>
          <a:p>
            <a:pPr algn="ctr"/>
            <a:r>
              <a:rPr lang="vi-VN" sz="2000" b="1" i="1" smtClean="0">
                <a:solidFill>
                  <a:srgbClr val="C00000"/>
                </a:solidFill>
                <a:latin typeface="+mj-lt"/>
              </a:rPr>
              <a:t>4. NAM </a:t>
            </a:r>
            <a:r>
              <a:rPr lang="vi-VN" sz="2000" b="1" i="1">
                <a:solidFill>
                  <a:srgbClr val="C00000"/>
                </a:solidFill>
                <a:latin typeface="+mj-lt"/>
              </a:rPr>
              <a:t>CAO SAU CÁCH MẠNG</a:t>
            </a:r>
            <a:endParaRPr lang="en-US" sz="2000" b="1" i="1">
              <a:solidFill>
                <a:srgbClr val="C00000"/>
              </a:solidFill>
              <a:latin typeface="+mj-lt"/>
            </a:endParaRPr>
          </a:p>
        </p:txBody>
      </p:sp>
      <p:sp>
        <p:nvSpPr>
          <p:cNvPr id="8" name="TextBox 7"/>
          <p:cNvSpPr txBox="1"/>
          <p:nvPr/>
        </p:nvSpPr>
        <p:spPr>
          <a:xfrm>
            <a:off x="914400" y="2362200"/>
            <a:ext cx="6400800" cy="707886"/>
          </a:xfrm>
          <a:prstGeom prst="rect">
            <a:avLst/>
          </a:prstGeom>
          <a:noFill/>
        </p:spPr>
        <p:txBody>
          <a:bodyPr wrap="square" rtlCol="0">
            <a:spAutoFit/>
          </a:bodyPr>
          <a:lstStyle/>
          <a:p>
            <a:r>
              <a:rPr lang="vi-VN" sz="2000" smtClean="0">
                <a:solidFill>
                  <a:schemeClr val="bg2">
                    <a:lumMod val="25000"/>
                  </a:schemeClr>
                </a:solidFill>
                <a:latin typeface="+mj-lt"/>
              </a:rPr>
              <a:t>Giai đoạn này, truyện ngắn “Đôi mắt” được xem là tác phẩm xuất sắc nhất của ông.</a:t>
            </a:r>
            <a:endParaRPr lang="en-US" sz="2000">
              <a:solidFill>
                <a:schemeClr val="bg2">
                  <a:lumMod val="25000"/>
                </a:schemeClr>
              </a:solidFill>
              <a:latin typeface="+mj-lt"/>
            </a:endParaRPr>
          </a:p>
        </p:txBody>
      </p:sp>
      <p:sp>
        <p:nvSpPr>
          <p:cNvPr id="9" name="TextBox 8"/>
          <p:cNvSpPr txBox="1"/>
          <p:nvPr/>
        </p:nvSpPr>
        <p:spPr>
          <a:xfrm>
            <a:off x="914400" y="3276600"/>
            <a:ext cx="6400800" cy="1323439"/>
          </a:xfrm>
          <a:prstGeom prst="rect">
            <a:avLst/>
          </a:prstGeom>
          <a:noFill/>
        </p:spPr>
        <p:txBody>
          <a:bodyPr wrap="square" rtlCol="0">
            <a:spAutoFit/>
          </a:bodyPr>
          <a:lstStyle/>
          <a:p>
            <a:r>
              <a:rPr lang="vi-VN" sz="2000" smtClean="0">
                <a:solidFill>
                  <a:schemeClr val="accent2">
                    <a:lumMod val="75000"/>
                  </a:schemeClr>
                </a:solidFill>
                <a:latin typeface="+mj-lt"/>
              </a:rPr>
              <a:t>Việc Nam Cao xây dựng thành công cách nhìn cuộc sống của Hoàng và Độ - đại diện cho hai kiểu nhà văn thời đó đã giúp không ít văn nghệ sĩ “thức tỉnh”,  nhận ra con đường đi đúng đắn cho hành trình sáng tác tiếp theo của mình.</a:t>
            </a:r>
            <a:endParaRPr lang="en-US" sz="2000">
              <a:solidFill>
                <a:schemeClr val="accent2">
                  <a:lumMod val="75000"/>
                </a:schemeClr>
              </a:solidFill>
              <a:latin typeface="+mj-lt"/>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7818" y="3048001"/>
            <a:ext cx="1485487" cy="2057399"/>
          </a:xfrm>
          <a:prstGeom prst="rect">
            <a:avLst/>
          </a:prstGeom>
        </p:spPr>
      </p:pic>
    </p:spTree>
    <p:extLst>
      <p:ext uri="{BB962C8B-B14F-4D97-AF65-F5344CB8AC3E}">
        <p14:creationId xmlns:p14="http://schemas.microsoft.com/office/powerpoint/2010/main" val="41679299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0828"/>
            <a:ext cx="9144000" cy="5136344"/>
          </a:xfrm>
          <a:prstGeom prst="rect">
            <a:avLst/>
          </a:prstGeom>
        </p:spPr>
      </p:pic>
      <p:sp>
        <p:nvSpPr>
          <p:cNvPr id="5" name="Rectangle 4"/>
          <p:cNvSpPr/>
          <p:nvPr/>
        </p:nvSpPr>
        <p:spPr>
          <a:xfrm>
            <a:off x="990600" y="3581400"/>
            <a:ext cx="51816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38200" y="3352800"/>
            <a:ext cx="5562600" cy="1446550"/>
          </a:xfrm>
          <a:prstGeom prst="rect">
            <a:avLst/>
          </a:prstGeom>
          <a:noFill/>
        </p:spPr>
        <p:txBody>
          <a:bodyPr wrap="square" rtlCol="0">
            <a:spAutoFit/>
          </a:bodyPr>
          <a:lstStyle/>
          <a:p>
            <a:pPr algn="ctr"/>
            <a:r>
              <a:rPr lang="vi-VN" sz="4400" b="1" i="1" smtClean="0">
                <a:solidFill>
                  <a:schemeClr val="accent2">
                    <a:lumMod val="75000"/>
                  </a:schemeClr>
                </a:solidFill>
                <a:latin typeface="+mj-lt"/>
              </a:rPr>
              <a:t>ĐỜI VĂN NAM CAO </a:t>
            </a:r>
          </a:p>
          <a:p>
            <a:pPr algn="ctr"/>
            <a:r>
              <a:rPr lang="vi-VN" sz="4400" b="1" i="1" smtClean="0">
                <a:solidFill>
                  <a:schemeClr val="accent2">
                    <a:lumMod val="75000"/>
                  </a:schemeClr>
                </a:solidFill>
                <a:latin typeface="+mj-lt"/>
              </a:rPr>
              <a:t>ĐÃ ĐƯỢC GÌ?</a:t>
            </a:r>
            <a:endParaRPr lang="en-US" sz="4400" b="1" i="1">
              <a:solidFill>
                <a:schemeClr val="accent2">
                  <a:lumMod val="75000"/>
                </a:schemeClr>
              </a:solidFill>
              <a:latin typeface="+mj-lt"/>
            </a:endParaRPr>
          </a:p>
        </p:txBody>
      </p:sp>
    </p:spTree>
    <p:extLst>
      <p:ext uri="{BB962C8B-B14F-4D97-AF65-F5344CB8AC3E}">
        <p14:creationId xmlns:p14="http://schemas.microsoft.com/office/powerpoint/2010/main" val="21685722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6283"/>
            <a:ext cx="9144000" cy="5085433"/>
          </a:xfrm>
          <a:prstGeom prst="rect">
            <a:avLst/>
          </a:prstGeom>
        </p:spPr>
      </p:pic>
      <p:sp>
        <p:nvSpPr>
          <p:cNvPr id="5" name="Rectangle 4"/>
          <p:cNvSpPr/>
          <p:nvPr/>
        </p:nvSpPr>
        <p:spPr>
          <a:xfrm>
            <a:off x="2590800" y="1981200"/>
            <a:ext cx="5638800" cy="274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086100" y="2286000"/>
            <a:ext cx="4648200" cy="1938992"/>
          </a:xfrm>
          <a:prstGeom prst="rect">
            <a:avLst/>
          </a:prstGeom>
          <a:noFill/>
        </p:spPr>
        <p:txBody>
          <a:bodyPr wrap="square" rtlCol="0">
            <a:spAutoFit/>
          </a:bodyPr>
          <a:lstStyle/>
          <a:p>
            <a:pPr algn="just"/>
            <a:r>
              <a:rPr lang="vi-VN" sz="2400" smtClean="0">
                <a:solidFill>
                  <a:schemeClr val="accent2">
                    <a:lumMod val="75000"/>
                  </a:schemeClr>
                </a:solidFill>
                <a:latin typeface="+mj-lt"/>
              </a:rPr>
              <a:t>Một đời văn có thể xem là lặng lẽ, chưa lúc nào tự thỏa mãn và yên tâm, hoặc tự tin về mình - một tâm thế viết rất khác với nhiều bạn văn cùng thời</a:t>
            </a:r>
            <a:endParaRPr lang="en-US" sz="2400">
              <a:solidFill>
                <a:schemeClr val="accent2">
                  <a:lumMod val="75000"/>
                </a:schemeClr>
              </a:solidFill>
              <a:latin typeface="+mj-lt"/>
            </a:endParaRPr>
          </a:p>
        </p:txBody>
      </p:sp>
      <p:sp>
        <p:nvSpPr>
          <p:cNvPr id="7" name="Rectangle 6"/>
          <p:cNvSpPr/>
          <p:nvPr/>
        </p:nvSpPr>
        <p:spPr>
          <a:xfrm>
            <a:off x="2247901" y="1371600"/>
            <a:ext cx="5486399" cy="400110"/>
          </a:xfrm>
          <a:prstGeom prst="rect">
            <a:avLst/>
          </a:prstGeom>
        </p:spPr>
        <p:txBody>
          <a:bodyPr wrap="square">
            <a:spAutoFit/>
          </a:bodyPr>
          <a:lstStyle/>
          <a:p>
            <a:pPr algn="ctr"/>
            <a:r>
              <a:rPr lang="vi-VN" sz="2000" b="1" i="1" smtClean="0">
                <a:solidFill>
                  <a:schemeClr val="accent2">
                    <a:lumMod val="75000"/>
                  </a:schemeClr>
                </a:solidFill>
                <a:latin typeface="+mj-lt"/>
              </a:rPr>
              <a:t>III. ĐỜI </a:t>
            </a:r>
            <a:r>
              <a:rPr lang="vi-VN" sz="2000" b="1" i="1">
                <a:solidFill>
                  <a:schemeClr val="accent2">
                    <a:lumMod val="75000"/>
                  </a:schemeClr>
                </a:solidFill>
                <a:latin typeface="+mj-lt"/>
              </a:rPr>
              <a:t>VĂN NAM CAO </a:t>
            </a:r>
            <a:r>
              <a:rPr lang="vi-VN" sz="2000" b="1" i="1" smtClean="0">
                <a:solidFill>
                  <a:schemeClr val="accent2">
                    <a:lumMod val="75000"/>
                  </a:schemeClr>
                </a:solidFill>
                <a:latin typeface="+mj-lt"/>
              </a:rPr>
              <a:t>ĐÃ </a:t>
            </a:r>
            <a:r>
              <a:rPr lang="vi-VN" sz="2000" b="1" i="1">
                <a:solidFill>
                  <a:schemeClr val="accent2">
                    <a:lumMod val="75000"/>
                  </a:schemeClr>
                </a:solidFill>
                <a:latin typeface="+mj-lt"/>
              </a:rPr>
              <a:t>ĐƯỢC GÌ?</a:t>
            </a:r>
            <a:endParaRPr lang="en-US" sz="2000" b="1" i="1">
              <a:solidFill>
                <a:schemeClr val="accent2">
                  <a:lumMod val="75000"/>
                </a:schemeClr>
              </a:solidFill>
              <a:latin typeface="+mj-lt"/>
            </a:endParaRPr>
          </a:p>
        </p:txBody>
      </p:sp>
    </p:spTree>
    <p:extLst>
      <p:ext uri="{BB962C8B-B14F-4D97-AF65-F5344CB8AC3E}">
        <p14:creationId xmlns:p14="http://schemas.microsoft.com/office/powerpoint/2010/main" val="295407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1332"/>
            <a:ext cx="9144000" cy="5135336"/>
          </a:xfrm>
          <a:prstGeom prst="rect">
            <a:avLst/>
          </a:prstGeom>
        </p:spPr>
      </p:pic>
      <p:sp>
        <p:nvSpPr>
          <p:cNvPr id="5" name="Rectangle 4"/>
          <p:cNvSpPr/>
          <p:nvPr/>
        </p:nvSpPr>
        <p:spPr>
          <a:xfrm>
            <a:off x="609600" y="2209800"/>
            <a:ext cx="7924800"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509" t="8846" r="67348" b="80979"/>
          <a:stretch/>
        </p:blipFill>
        <p:spPr>
          <a:xfrm>
            <a:off x="3030894" y="1295400"/>
            <a:ext cx="3293706" cy="522515"/>
          </a:xfrm>
          <a:prstGeom prst="rect">
            <a:avLst/>
          </a:prstGeom>
        </p:spPr>
      </p:pic>
      <p:sp>
        <p:nvSpPr>
          <p:cNvPr id="7" name="Rectangle 6"/>
          <p:cNvSpPr/>
          <p:nvPr/>
        </p:nvSpPr>
        <p:spPr>
          <a:xfrm>
            <a:off x="2247901" y="1371600"/>
            <a:ext cx="5486399" cy="400110"/>
          </a:xfrm>
          <a:prstGeom prst="rect">
            <a:avLst/>
          </a:prstGeom>
        </p:spPr>
        <p:txBody>
          <a:bodyPr wrap="square">
            <a:spAutoFit/>
          </a:bodyPr>
          <a:lstStyle/>
          <a:p>
            <a:pPr algn="ctr"/>
            <a:r>
              <a:rPr lang="vi-VN" sz="2000" b="1" i="1" smtClean="0">
                <a:solidFill>
                  <a:schemeClr val="accent2">
                    <a:lumMod val="75000"/>
                  </a:schemeClr>
                </a:solidFill>
                <a:latin typeface="+mj-lt"/>
              </a:rPr>
              <a:t>III. ĐỜI </a:t>
            </a:r>
            <a:r>
              <a:rPr lang="vi-VN" sz="2000" b="1" i="1">
                <a:solidFill>
                  <a:schemeClr val="accent2">
                    <a:lumMod val="75000"/>
                  </a:schemeClr>
                </a:solidFill>
                <a:latin typeface="+mj-lt"/>
              </a:rPr>
              <a:t>VĂN NAM CAO </a:t>
            </a:r>
            <a:r>
              <a:rPr lang="vi-VN" sz="2000" b="1" i="1" smtClean="0">
                <a:solidFill>
                  <a:schemeClr val="accent2">
                    <a:lumMod val="75000"/>
                  </a:schemeClr>
                </a:solidFill>
                <a:latin typeface="+mj-lt"/>
              </a:rPr>
              <a:t>ĐÃ </a:t>
            </a:r>
            <a:r>
              <a:rPr lang="vi-VN" sz="2000" b="1" i="1">
                <a:solidFill>
                  <a:schemeClr val="accent2">
                    <a:lumMod val="75000"/>
                  </a:schemeClr>
                </a:solidFill>
                <a:latin typeface="+mj-lt"/>
              </a:rPr>
              <a:t>ĐƯỢC GÌ?</a:t>
            </a:r>
            <a:endParaRPr lang="en-US" sz="2000" b="1" i="1">
              <a:solidFill>
                <a:schemeClr val="accent2">
                  <a:lumMod val="75000"/>
                </a:schemeClr>
              </a:solidFill>
              <a:latin typeface="+mj-lt"/>
            </a:endParaRPr>
          </a:p>
        </p:txBody>
      </p:sp>
      <p:sp>
        <p:nvSpPr>
          <p:cNvPr id="8" name="TextBox 7"/>
          <p:cNvSpPr txBox="1"/>
          <p:nvPr/>
        </p:nvSpPr>
        <p:spPr>
          <a:xfrm>
            <a:off x="914400" y="2438400"/>
            <a:ext cx="7315200" cy="707886"/>
          </a:xfrm>
          <a:prstGeom prst="rect">
            <a:avLst/>
          </a:prstGeom>
          <a:noFill/>
        </p:spPr>
        <p:txBody>
          <a:bodyPr wrap="square" rtlCol="0">
            <a:spAutoFit/>
          </a:bodyPr>
          <a:lstStyle/>
          <a:p>
            <a:r>
              <a:rPr lang="vi-VN" sz="2000" smtClean="0">
                <a:solidFill>
                  <a:schemeClr val="accent2">
                    <a:lumMod val="75000"/>
                  </a:schemeClr>
                </a:solidFill>
                <a:latin typeface="+mj-lt"/>
              </a:rPr>
              <a:t>Nam Cao không có tên trong bộ sách Nhà văn hiện đại, gồm 79 người, của Vũ Ngọc Phan</a:t>
            </a:r>
            <a:endParaRPr lang="en-US" sz="2000">
              <a:solidFill>
                <a:schemeClr val="accent2">
                  <a:lumMod val="75000"/>
                </a:schemeClr>
              </a:solidFill>
              <a:latin typeface="+mj-lt"/>
            </a:endParaRPr>
          </a:p>
        </p:txBody>
      </p:sp>
      <p:sp>
        <p:nvSpPr>
          <p:cNvPr id="9" name="TextBox 8"/>
          <p:cNvSpPr txBox="1"/>
          <p:nvPr/>
        </p:nvSpPr>
        <p:spPr>
          <a:xfrm>
            <a:off x="914400" y="3581400"/>
            <a:ext cx="7315200" cy="1015663"/>
          </a:xfrm>
          <a:prstGeom prst="rect">
            <a:avLst/>
          </a:prstGeom>
          <a:noFill/>
        </p:spPr>
        <p:txBody>
          <a:bodyPr wrap="square" rtlCol="0">
            <a:spAutoFit/>
          </a:bodyPr>
          <a:lstStyle/>
          <a:p>
            <a:r>
              <a:rPr lang="vi-VN" sz="2000" smtClean="0">
                <a:solidFill>
                  <a:schemeClr val="accent2">
                    <a:lumMod val="75000"/>
                  </a:schemeClr>
                </a:solidFill>
                <a:latin typeface="+mj-lt"/>
              </a:rPr>
              <a:t>Bằng chứng là trong Bản tự thuật Nam Cao gửi Ban tổ chức của Hội văn nghệ Việt Nam năm 1950 có một dòng: “… trước 1945 không xuất bản được tác phẩm nào đáng kể”.</a:t>
            </a:r>
            <a:endParaRPr lang="en-US" sz="2000">
              <a:solidFill>
                <a:schemeClr val="accent2">
                  <a:lumMod val="75000"/>
                </a:schemeClr>
              </a:solidFill>
              <a:latin typeface="+mj-lt"/>
            </a:endParaRPr>
          </a:p>
        </p:txBody>
      </p:sp>
    </p:spTree>
    <p:extLst>
      <p:ext uri="{BB962C8B-B14F-4D97-AF65-F5344CB8AC3E}">
        <p14:creationId xmlns:p14="http://schemas.microsoft.com/office/powerpoint/2010/main" val="28646119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3981"/>
            <a:ext cx="9144000" cy="505003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033"/>
          <a:stretch/>
        </p:blipFill>
        <p:spPr>
          <a:xfrm>
            <a:off x="5029200" y="2649169"/>
            <a:ext cx="3962400" cy="3073451"/>
          </a:xfrm>
          <a:prstGeom prst="rect">
            <a:avLst/>
          </a:prstGeom>
          <a:ln>
            <a:solidFill>
              <a:schemeClr val="tx1">
                <a:lumMod val="95000"/>
                <a:lumOff val="5000"/>
              </a:schemeClr>
            </a:solidFill>
          </a:ln>
        </p:spPr>
      </p:pic>
      <p:sp>
        <p:nvSpPr>
          <p:cNvPr id="5" name="Rectangle 4"/>
          <p:cNvSpPr/>
          <p:nvPr/>
        </p:nvSpPr>
        <p:spPr>
          <a:xfrm>
            <a:off x="762000" y="2362200"/>
            <a:ext cx="4876800" cy="99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9797" y="2275582"/>
            <a:ext cx="5041642" cy="1077218"/>
          </a:xfrm>
          <a:prstGeom prst="rect">
            <a:avLst/>
          </a:prstGeom>
          <a:noFill/>
        </p:spPr>
        <p:txBody>
          <a:bodyPr wrap="square" rtlCol="0">
            <a:spAutoFit/>
          </a:bodyPr>
          <a:lstStyle/>
          <a:p>
            <a:r>
              <a:rPr lang="vi-VN" sz="1600" smtClean="0">
                <a:latin typeface="+mj-lt"/>
              </a:rPr>
              <a:t>Chính từ thành phố phương Nam ấy, chàng thư ký hiệu may bắt đầu cầm bút tập viết văn. Hơn 2 năm sau, trở ra Bắc tự học để thi đậu bằng Thành chung, từ đó kiếm sống bằng dạy học tư và viết văn.</a:t>
            </a:r>
            <a:endParaRPr lang="en-US" sz="1600">
              <a:latin typeface="+mj-lt"/>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1632" t="15911" r="39167" b="73927"/>
          <a:stretch/>
        </p:blipFill>
        <p:spPr>
          <a:xfrm>
            <a:off x="762000" y="1707501"/>
            <a:ext cx="3276600" cy="513185"/>
          </a:xfrm>
          <a:prstGeom prst="rect">
            <a:avLst/>
          </a:prstGeom>
        </p:spPr>
      </p:pic>
      <p:sp>
        <p:nvSpPr>
          <p:cNvPr id="8" name="TextBox 7"/>
          <p:cNvSpPr txBox="1"/>
          <p:nvPr/>
        </p:nvSpPr>
        <p:spPr>
          <a:xfrm>
            <a:off x="673360" y="1707501"/>
            <a:ext cx="4889240" cy="800219"/>
          </a:xfrm>
          <a:prstGeom prst="rect">
            <a:avLst/>
          </a:prstGeom>
          <a:noFill/>
        </p:spPr>
        <p:txBody>
          <a:bodyPr wrap="square" rtlCol="0">
            <a:spAutoFit/>
          </a:bodyPr>
          <a:lstStyle/>
          <a:p>
            <a:pPr algn="ctr"/>
            <a:r>
              <a:rPr lang="vi-VN" sz="2800" b="1" i="1">
                <a:solidFill>
                  <a:schemeClr val="accent2">
                    <a:lumMod val="75000"/>
                  </a:schemeClr>
                </a:solidFill>
                <a:latin typeface="+mj-lt"/>
              </a:rPr>
              <a:t>I. TRẦN HỮU TRI</a:t>
            </a:r>
            <a:endParaRPr lang="en-US" sz="2800" b="1" i="1">
              <a:solidFill>
                <a:schemeClr val="accent2">
                  <a:lumMod val="75000"/>
                </a:schemeClr>
              </a:solidFill>
              <a:latin typeface="+mj-lt"/>
            </a:endParaRPr>
          </a:p>
          <a:p>
            <a:endParaRPr lang="en-US"/>
          </a:p>
        </p:txBody>
      </p:sp>
    </p:spTree>
    <p:extLst>
      <p:ext uri="{BB962C8B-B14F-4D97-AF65-F5344CB8AC3E}">
        <p14:creationId xmlns:p14="http://schemas.microsoft.com/office/powerpoint/2010/main" val="18545541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2209800"/>
            <a:ext cx="7924800" cy="30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800"/>
            <a:ext cx="9144000" cy="5108197"/>
          </a:xfrm>
          <a:prstGeom prst="rect">
            <a:avLst/>
          </a:prstGeom>
        </p:spPr>
      </p:pic>
      <p:sp>
        <p:nvSpPr>
          <p:cNvPr id="11" name="Rectangle 10"/>
          <p:cNvSpPr/>
          <p:nvPr/>
        </p:nvSpPr>
        <p:spPr>
          <a:xfrm>
            <a:off x="762000" y="2362200"/>
            <a:ext cx="42672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914400" y="2362200"/>
            <a:ext cx="4572000" cy="707886"/>
          </a:xfrm>
          <a:prstGeom prst="rect">
            <a:avLst/>
          </a:prstGeom>
          <a:noFill/>
        </p:spPr>
        <p:txBody>
          <a:bodyPr wrap="square" rtlCol="0">
            <a:spAutoFit/>
          </a:bodyPr>
          <a:lstStyle/>
          <a:p>
            <a:r>
              <a:rPr lang="en-US" sz="2000" smtClean="0">
                <a:solidFill>
                  <a:schemeClr val="accent2">
                    <a:lumMod val="75000"/>
                  </a:schemeClr>
                </a:solidFill>
                <a:latin typeface="Times New Roman" pitchFamily="18" charset="0"/>
                <a:cs typeface="Times New Roman" pitchFamily="18" charset="0"/>
              </a:rPr>
              <a:t>Còn tiểu thuyết Sống mòn “viết xong tại Đại Hoàng ngày 1/10/1944”</a:t>
            </a:r>
            <a:endParaRPr lang="en-US" sz="2000">
              <a:solidFill>
                <a:schemeClr val="accent2">
                  <a:lumMod val="75000"/>
                </a:schemeClr>
              </a:solidFill>
              <a:latin typeface="Times New Roman" pitchFamily="18" charset="0"/>
              <a:cs typeface="Times New Roman" pitchFamily="18" charset="0"/>
            </a:endParaRPr>
          </a:p>
        </p:txBody>
      </p:sp>
      <p:sp>
        <p:nvSpPr>
          <p:cNvPr id="13" name="TextBox 12"/>
          <p:cNvSpPr txBox="1"/>
          <p:nvPr/>
        </p:nvSpPr>
        <p:spPr>
          <a:xfrm>
            <a:off x="914400" y="3119735"/>
            <a:ext cx="4343400" cy="1015663"/>
          </a:xfrm>
          <a:prstGeom prst="rect">
            <a:avLst/>
          </a:prstGeom>
          <a:noFill/>
        </p:spPr>
        <p:txBody>
          <a:bodyPr wrap="square" rtlCol="0">
            <a:spAutoFit/>
          </a:bodyPr>
          <a:lstStyle/>
          <a:p>
            <a:r>
              <a:rPr lang="vi-VN" sz="2000" smtClean="0">
                <a:solidFill>
                  <a:schemeClr val="accent2">
                    <a:lumMod val="75000"/>
                  </a:schemeClr>
                </a:solidFill>
                <a:latin typeface="Times New Roman" pitchFamily="18" charset="0"/>
                <a:cs typeface="Times New Roman" pitchFamily="18" charset="0"/>
              </a:rPr>
              <a:t>Rồi phải chờ đến 1956, sau khi Nam Cao mất 5 năm mới được in ở Nhà xuất bản Văn nghệ.</a:t>
            </a:r>
            <a:endParaRPr lang="en-US" sz="2000">
              <a:solidFill>
                <a:schemeClr val="accent2">
                  <a:lumMod val="75000"/>
                </a:schemeClr>
              </a:solidFill>
              <a:latin typeface="Times New Roman" pitchFamily="18" charset="0"/>
              <a:cs typeface="Times New Roman" pitchFamily="18"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7068" t="8120" r="17068" b="31851"/>
          <a:stretch/>
        </p:blipFill>
        <p:spPr>
          <a:xfrm>
            <a:off x="5355771" y="1981201"/>
            <a:ext cx="3564294" cy="3276600"/>
          </a:xfrm>
          <a:prstGeom prst="rect">
            <a:avLst/>
          </a:prstGeom>
          <a:ln>
            <a:solidFill>
              <a:schemeClr val="tx1">
                <a:lumMod val="95000"/>
                <a:lumOff val="5000"/>
              </a:schemeClr>
            </a:solidFill>
          </a:ln>
        </p:spPr>
      </p:pic>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8334" t="17213" r="88469" b="73867"/>
          <a:stretch/>
        </p:blipFill>
        <p:spPr>
          <a:xfrm>
            <a:off x="762000" y="1754155"/>
            <a:ext cx="4114800" cy="455645"/>
          </a:xfrm>
          <a:prstGeom prst="rect">
            <a:avLst/>
          </a:prstGeom>
        </p:spPr>
      </p:pic>
      <p:sp>
        <p:nvSpPr>
          <p:cNvPr id="16" name="Rectangle 15"/>
          <p:cNvSpPr/>
          <p:nvPr/>
        </p:nvSpPr>
        <p:spPr>
          <a:xfrm>
            <a:off x="228600" y="1754155"/>
            <a:ext cx="5486399" cy="400110"/>
          </a:xfrm>
          <a:prstGeom prst="rect">
            <a:avLst/>
          </a:prstGeom>
        </p:spPr>
        <p:txBody>
          <a:bodyPr wrap="square">
            <a:spAutoFit/>
          </a:bodyPr>
          <a:lstStyle/>
          <a:p>
            <a:pPr algn="ctr"/>
            <a:r>
              <a:rPr lang="vi-VN" sz="2000" b="1" i="1" smtClean="0">
                <a:solidFill>
                  <a:schemeClr val="accent2">
                    <a:lumMod val="75000"/>
                  </a:schemeClr>
                </a:solidFill>
                <a:latin typeface="+mj-lt"/>
              </a:rPr>
              <a:t>III. ĐỜI </a:t>
            </a:r>
            <a:r>
              <a:rPr lang="vi-VN" sz="2000" b="1" i="1">
                <a:solidFill>
                  <a:schemeClr val="accent2">
                    <a:lumMod val="75000"/>
                  </a:schemeClr>
                </a:solidFill>
                <a:latin typeface="+mj-lt"/>
              </a:rPr>
              <a:t>VĂN NAM CAO </a:t>
            </a:r>
            <a:r>
              <a:rPr lang="vi-VN" sz="2000" b="1" i="1" smtClean="0">
                <a:solidFill>
                  <a:schemeClr val="accent2">
                    <a:lumMod val="75000"/>
                  </a:schemeClr>
                </a:solidFill>
                <a:latin typeface="+mj-lt"/>
              </a:rPr>
              <a:t>ĐÃ </a:t>
            </a:r>
            <a:r>
              <a:rPr lang="vi-VN" sz="2000" b="1" i="1">
                <a:solidFill>
                  <a:schemeClr val="accent2">
                    <a:lumMod val="75000"/>
                  </a:schemeClr>
                </a:solidFill>
                <a:latin typeface="+mj-lt"/>
              </a:rPr>
              <a:t>ĐƯỢC GÌ?</a:t>
            </a:r>
            <a:endParaRPr lang="en-US" sz="2000" b="1" i="1">
              <a:solidFill>
                <a:schemeClr val="accent2">
                  <a:lumMod val="75000"/>
                </a:schemeClr>
              </a:solidFill>
              <a:latin typeface="+mj-lt"/>
            </a:endParaRPr>
          </a:p>
        </p:txBody>
      </p:sp>
      <p:sp>
        <p:nvSpPr>
          <p:cNvPr id="17" name="Rectangle 16"/>
          <p:cNvSpPr/>
          <p:nvPr/>
        </p:nvSpPr>
        <p:spPr>
          <a:xfrm>
            <a:off x="838199" y="2348204"/>
            <a:ext cx="4267200" cy="190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smtClean="0">
                <a:solidFill>
                  <a:schemeClr val="accent2">
                    <a:lumMod val="75000"/>
                  </a:schemeClr>
                </a:solidFill>
                <a:latin typeface="Times New Roman" pitchFamily="18" charset="0"/>
                <a:cs typeface="Times New Roman" pitchFamily="18" charset="0"/>
              </a:rPr>
              <a:t>Cho đến ngày hy sinh, có thể nói Nam Cao chưa được hưởng những gì gọi là hào quang, hoặc vinh quang của nghề.</a:t>
            </a:r>
            <a:endParaRPr lang="en-US" sz="2000">
              <a:solidFill>
                <a:schemeClr val="accent2">
                  <a:lumMod val="75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12818981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4418"/>
            <a:ext cx="9144000" cy="5129161"/>
          </a:xfrm>
          <a:prstGeom prst="rect">
            <a:avLst/>
          </a:prstGeom>
        </p:spPr>
      </p:pic>
      <p:sp>
        <p:nvSpPr>
          <p:cNvPr id="5" name="Rectangle 4"/>
          <p:cNvSpPr/>
          <p:nvPr/>
        </p:nvSpPr>
        <p:spPr>
          <a:xfrm>
            <a:off x="1219200" y="2057400"/>
            <a:ext cx="48768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90600" y="4191000"/>
            <a:ext cx="1066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1000" y="1447800"/>
            <a:ext cx="5486399" cy="400110"/>
          </a:xfrm>
          <a:prstGeom prst="rect">
            <a:avLst/>
          </a:prstGeom>
        </p:spPr>
        <p:txBody>
          <a:bodyPr wrap="square">
            <a:spAutoFit/>
          </a:bodyPr>
          <a:lstStyle/>
          <a:p>
            <a:pPr algn="ctr"/>
            <a:r>
              <a:rPr lang="vi-VN" sz="2000" b="1" i="1" smtClean="0">
                <a:solidFill>
                  <a:schemeClr val="accent2">
                    <a:lumMod val="75000"/>
                  </a:schemeClr>
                </a:solidFill>
                <a:latin typeface="+mj-lt"/>
              </a:rPr>
              <a:t>III. ĐỜI </a:t>
            </a:r>
            <a:r>
              <a:rPr lang="vi-VN" sz="2000" b="1" i="1">
                <a:solidFill>
                  <a:schemeClr val="accent2">
                    <a:lumMod val="75000"/>
                  </a:schemeClr>
                </a:solidFill>
                <a:latin typeface="+mj-lt"/>
              </a:rPr>
              <a:t>VĂN NAM CAO </a:t>
            </a:r>
            <a:r>
              <a:rPr lang="vi-VN" sz="2000" b="1" i="1" smtClean="0">
                <a:solidFill>
                  <a:schemeClr val="accent2">
                    <a:lumMod val="75000"/>
                  </a:schemeClr>
                </a:solidFill>
                <a:latin typeface="+mj-lt"/>
              </a:rPr>
              <a:t>ĐÃ </a:t>
            </a:r>
            <a:r>
              <a:rPr lang="vi-VN" sz="2000" b="1" i="1">
                <a:solidFill>
                  <a:schemeClr val="accent2">
                    <a:lumMod val="75000"/>
                  </a:schemeClr>
                </a:solidFill>
                <a:latin typeface="+mj-lt"/>
              </a:rPr>
              <a:t>ĐƯỢC GÌ?</a:t>
            </a:r>
            <a:endParaRPr lang="en-US" sz="2000" b="1" i="1">
              <a:solidFill>
                <a:schemeClr val="accent2">
                  <a:lumMod val="75000"/>
                </a:schemeClr>
              </a:solidFill>
              <a:latin typeface="+mj-lt"/>
            </a:endParaRPr>
          </a:p>
        </p:txBody>
      </p:sp>
      <p:sp>
        <p:nvSpPr>
          <p:cNvPr id="8" name="TextBox 7"/>
          <p:cNvSpPr txBox="1"/>
          <p:nvPr/>
        </p:nvSpPr>
        <p:spPr>
          <a:xfrm>
            <a:off x="1277516" y="2266027"/>
            <a:ext cx="4760167" cy="2554545"/>
          </a:xfrm>
          <a:prstGeom prst="rect">
            <a:avLst/>
          </a:prstGeom>
          <a:noFill/>
        </p:spPr>
        <p:txBody>
          <a:bodyPr wrap="square" rtlCol="0">
            <a:spAutoFit/>
          </a:bodyPr>
          <a:lstStyle/>
          <a:p>
            <a:pPr algn="just"/>
            <a:r>
              <a:rPr lang="vi-VN" sz="2000" smtClean="0">
                <a:solidFill>
                  <a:schemeClr val="accent2">
                    <a:lumMod val="75000"/>
                  </a:schemeClr>
                </a:solidFill>
                <a:latin typeface="+mj-lt"/>
              </a:rPr>
              <a:t>Cũng từ đây, qua Sống mòn lần đầu được in, năm 1956, qua Chí Phèo - sau lần in thứ hai năm 1957, và nhiều chục truyện ngắn trên các báo lần đầu được sưu tầm và gom lại trong hai tập     </a:t>
            </a:r>
          </a:p>
          <a:p>
            <a:pPr algn="just"/>
            <a:r>
              <a:rPr lang="vi-VN" sz="2000" smtClean="0">
                <a:solidFill>
                  <a:schemeClr val="accent2">
                    <a:lumMod val="75000"/>
                  </a:schemeClr>
                </a:solidFill>
                <a:latin typeface="+mj-lt"/>
              </a:rPr>
              <a:t>+ Truyện ngắn Nam Cao (Nxb.Văn hóa; 1960) </a:t>
            </a:r>
          </a:p>
          <a:p>
            <a:pPr algn="just"/>
            <a:r>
              <a:rPr lang="vi-VN" sz="2000" smtClean="0">
                <a:solidFill>
                  <a:schemeClr val="accent2">
                    <a:lumMod val="75000"/>
                  </a:schemeClr>
                </a:solidFill>
                <a:latin typeface="+mj-lt"/>
              </a:rPr>
              <a:t>+ Một đám cưới (Nxb.Văn học; 1963)</a:t>
            </a:r>
            <a:endParaRPr lang="en-US" sz="2000">
              <a:solidFill>
                <a:schemeClr val="accent2">
                  <a:lumMod val="75000"/>
                </a:schemeClr>
              </a:solidFill>
              <a:latin typeface="+mj-lt"/>
            </a:endParaRPr>
          </a:p>
        </p:txBody>
      </p:sp>
    </p:spTree>
    <p:extLst>
      <p:ext uri="{BB962C8B-B14F-4D97-AF65-F5344CB8AC3E}">
        <p14:creationId xmlns:p14="http://schemas.microsoft.com/office/powerpoint/2010/main" val="1606506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623"/>
            <a:ext cx="9144000" cy="5069220"/>
          </a:xfrm>
          <a:prstGeom prst="rect">
            <a:avLst/>
          </a:prstGeom>
        </p:spPr>
      </p:pic>
      <p:sp>
        <p:nvSpPr>
          <p:cNvPr id="5" name="Rectangle 4"/>
          <p:cNvSpPr/>
          <p:nvPr/>
        </p:nvSpPr>
        <p:spPr>
          <a:xfrm>
            <a:off x="1828800" y="2286000"/>
            <a:ext cx="5334000" cy="3200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531" t="9414" r="60816" b="81383"/>
          <a:stretch/>
        </p:blipFill>
        <p:spPr>
          <a:xfrm>
            <a:off x="3035559" y="1346270"/>
            <a:ext cx="2985796" cy="466531"/>
          </a:xfrm>
          <a:prstGeom prst="rect">
            <a:avLst/>
          </a:prstGeom>
        </p:spPr>
      </p:pic>
      <p:sp>
        <p:nvSpPr>
          <p:cNvPr id="7" name="Rectangle 6"/>
          <p:cNvSpPr/>
          <p:nvPr/>
        </p:nvSpPr>
        <p:spPr>
          <a:xfrm>
            <a:off x="2743200" y="1379480"/>
            <a:ext cx="5486399" cy="400110"/>
          </a:xfrm>
          <a:prstGeom prst="rect">
            <a:avLst/>
          </a:prstGeom>
        </p:spPr>
        <p:txBody>
          <a:bodyPr wrap="square">
            <a:spAutoFit/>
          </a:bodyPr>
          <a:lstStyle/>
          <a:p>
            <a:pPr algn="ctr"/>
            <a:r>
              <a:rPr lang="vi-VN" sz="2000" b="1" i="1" smtClean="0">
                <a:solidFill>
                  <a:schemeClr val="accent2">
                    <a:lumMod val="75000"/>
                  </a:schemeClr>
                </a:solidFill>
                <a:latin typeface="+mj-lt"/>
              </a:rPr>
              <a:t>III. ĐỜI </a:t>
            </a:r>
            <a:r>
              <a:rPr lang="vi-VN" sz="2000" b="1" i="1">
                <a:solidFill>
                  <a:schemeClr val="accent2">
                    <a:lumMod val="75000"/>
                  </a:schemeClr>
                </a:solidFill>
                <a:latin typeface="+mj-lt"/>
              </a:rPr>
              <a:t>VĂN NAM CAO </a:t>
            </a:r>
            <a:r>
              <a:rPr lang="vi-VN" sz="2000" b="1" i="1" smtClean="0">
                <a:solidFill>
                  <a:schemeClr val="accent2">
                    <a:lumMod val="75000"/>
                  </a:schemeClr>
                </a:solidFill>
                <a:latin typeface="+mj-lt"/>
              </a:rPr>
              <a:t>ĐÃ </a:t>
            </a:r>
            <a:r>
              <a:rPr lang="vi-VN" sz="2000" b="1" i="1">
                <a:solidFill>
                  <a:schemeClr val="accent2">
                    <a:lumMod val="75000"/>
                  </a:schemeClr>
                </a:solidFill>
                <a:latin typeface="+mj-lt"/>
              </a:rPr>
              <a:t>ĐƯỢC GÌ?</a:t>
            </a:r>
            <a:endParaRPr lang="en-US" sz="2000" b="1" i="1">
              <a:solidFill>
                <a:schemeClr val="accent2">
                  <a:lumMod val="75000"/>
                </a:schemeClr>
              </a:solidFill>
              <a:latin typeface="+mj-lt"/>
            </a:endParaRPr>
          </a:p>
        </p:txBody>
      </p:sp>
      <p:sp>
        <p:nvSpPr>
          <p:cNvPr id="8" name="TextBox 7"/>
          <p:cNvSpPr txBox="1"/>
          <p:nvPr/>
        </p:nvSpPr>
        <p:spPr>
          <a:xfrm>
            <a:off x="1524000" y="2272004"/>
            <a:ext cx="5791200" cy="3046988"/>
          </a:xfrm>
          <a:prstGeom prst="rect">
            <a:avLst/>
          </a:prstGeom>
          <a:noFill/>
        </p:spPr>
        <p:txBody>
          <a:bodyPr wrap="square" rtlCol="0">
            <a:spAutoFit/>
          </a:bodyPr>
          <a:lstStyle/>
          <a:p>
            <a:pPr algn="just"/>
            <a:r>
              <a:rPr lang="vi-VN" sz="3200" smtClean="0">
                <a:solidFill>
                  <a:schemeClr val="accent2">
                    <a:lumMod val="60000"/>
                    <a:lumOff val="40000"/>
                  </a:schemeClr>
                </a:solidFill>
                <a:latin typeface="+mj-lt"/>
              </a:rPr>
              <a:t>Puskin từng viết </a:t>
            </a:r>
            <a:r>
              <a:rPr lang="vi-VN" sz="3200" smtClean="0">
                <a:solidFill>
                  <a:schemeClr val="accent2">
                    <a:lumMod val="75000"/>
                  </a:schemeClr>
                </a:solidFill>
                <a:latin typeface="+mj-lt"/>
              </a:rPr>
              <a:t>“Linh hồn là ấn tượng của một tác phẩm. Cây cỏ sống được là nhờ ánh sáng, chim muông sống được là nhờ tiếng ca, một tác phẩm sống được là nhờ tiếng lòng của người cầm bút”.</a:t>
            </a:r>
            <a:endParaRPr lang="en-US" sz="3200">
              <a:solidFill>
                <a:schemeClr val="accent2">
                  <a:lumMod val="75000"/>
                </a:schemeClr>
              </a:solidFill>
              <a:latin typeface="+mj-lt"/>
            </a:endParaRPr>
          </a:p>
        </p:txBody>
      </p:sp>
    </p:spTree>
    <p:extLst>
      <p:ext uri="{BB962C8B-B14F-4D97-AF65-F5344CB8AC3E}">
        <p14:creationId xmlns:p14="http://schemas.microsoft.com/office/powerpoint/2010/main" val="31783981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8093"/>
            <a:ext cx="9144000" cy="5081813"/>
          </a:xfrm>
          <a:prstGeom prst="rect">
            <a:avLst/>
          </a:prstGeom>
        </p:spPr>
      </p:pic>
      <p:sp>
        <p:nvSpPr>
          <p:cNvPr id="5" name="Rectangle 4"/>
          <p:cNvSpPr/>
          <p:nvPr/>
        </p:nvSpPr>
        <p:spPr>
          <a:xfrm>
            <a:off x="1524000" y="1981200"/>
            <a:ext cx="60198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57400" y="4572000"/>
            <a:ext cx="4953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00400" y="2500580"/>
            <a:ext cx="3124200" cy="1323439"/>
          </a:xfrm>
          <a:prstGeom prst="rect">
            <a:avLst/>
          </a:prstGeom>
          <a:noFill/>
        </p:spPr>
        <p:txBody>
          <a:bodyPr wrap="square" rtlCol="0">
            <a:spAutoFit/>
          </a:bodyPr>
          <a:lstStyle/>
          <a:p>
            <a:pPr algn="ctr"/>
            <a:r>
              <a:rPr lang="vi-VN" sz="4000" b="1" smtClean="0">
                <a:solidFill>
                  <a:srgbClr val="E197CE"/>
                </a:solidFill>
                <a:latin typeface="Times New Roman" pitchFamily="18" charset="0"/>
                <a:cs typeface="Times New Roman" pitchFamily="18" charset="0"/>
              </a:rPr>
              <a:t>HOÀN VĂN</a:t>
            </a:r>
          </a:p>
          <a:p>
            <a:pPr algn="ctr"/>
            <a:r>
              <a:rPr lang="vi-VN" sz="4000" b="1" i="1" smtClean="0">
                <a:solidFill>
                  <a:srgbClr val="E197CE"/>
                </a:solidFill>
                <a:latin typeface="Times New Roman" pitchFamily="18" charset="0"/>
                <a:cs typeface="Times New Roman" pitchFamily="18" charset="0"/>
              </a:rPr>
              <a:t>-phần một-</a:t>
            </a:r>
            <a:endParaRPr lang="en-US" sz="4000" b="1" i="1">
              <a:solidFill>
                <a:srgbClr val="E197CE"/>
              </a:solidFill>
              <a:latin typeface="Times New Roman" pitchFamily="18" charset="0"/>
              <a:cs typeface="Times New Roman" pitchFamily="18" charset="0"/>
            </a:endParaRPr>
          </a:p>
        </p:txBody>
      </p:sp>
      <p:sp>
        <p:nvSpPr>
          <p:cNvPr id="8" name="TextBox 7"/>
          <p:cNvSpPr txBox="1"/>
          <p:nvPr/>
        </p:nvSpPr>
        <p:spPr>
          <a:xfrm>
            <a:off x="2600131" y="4539734"/>
            <a:ext cx="4953000" cy="369332"/>
          </a:xfrm>
          <a:prstGeom prst="rect">
            <a:avLst/>
          </a:prstGeom>
          <a:noFill/>
        </p:spPr>
        <p:txBody>
          <a:bodyPr wrap="square" rtlCol="0">
            <a:spAutoFit/>
          </a:bodyPr>
          <a:lstStyle/>
          <a:p>
            <a:r>
              <a:rPr lang="vi-VN" b="1" i="1" u="sng" smtClean="0">
                <a:solidFill>
                  <a:srgbClr val="E197CE"/>
                </a:solidFill>
                <a:latin typeface="+mj-lt"/>
              </a:rPr>
              <a:t>Chân thành cảm ơn sự chú ý của các bạn</a:t>
            </a:r>
            <a:endParaRPr lang="en-US" b="1" i="1" u="sng">
              <a:solidFill>
                <a:srgbClr val="E197CE"/>
              </a:solidFill>
              <a:latin typeface="+mj-lt"/>
            </a:endParaRPr>
          </a:p>
        </p:txBody>
      </p:sp>
    </p:spTree>
    <p:extLst>
      <p:ext uri="{BB962C8B-B14F-4D97-AF65-F5344CB8AC3E}">
        <p14:creationId xmlns:p14="http://schemas.microsoft.com/office/powerpoint/2010/main" val="411260526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6557"/>
            <a:ext cx="9144000" cy="5201775"/>
          </a:xfrm>
          <a:prstGeom prst="rect">
            <a:avLst/>
          </a:prstGeom>
        </p:spPr>
      </p:pic>
      <p:sp>
        <p:nvSpPr>
          <p:cNvPr id="6" name="Rectangle 5"/>
          <p:cNvSpPr/>
          <p:nvPr/>
        </p:nvSpPr>
        <p:spPr>
          <a:xfrm>
            <a:off x="838200" y="2133600"/>
            <a:ext cx="7696200"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5510" t="9910" r="65306" b="80404"/>
          <a:stretch/>
        </p:blipFill>
        <p:spPr>
          <a:xfrm>
            <a:off x="2286000" y="1343608"/>
            <a:ext cx="4038600" cy="503853"/>
          </a:xfrm>
          <a:prstGeom prst="rect">
            <a:avLst/>
          </a:prstGeom>
        </p:spPr>
      </p:pic>
      <p:sp>
        <p:nvSpPr>
          <p:cNvPr id="8" name="TextBox 7"/>
          <p:cNvSpPr txBox="1"/>
          <p:nvPr/>
        </p:nvSpPr>
        <p:spPr>
          <a:xfrm>
            <a:off x="2971800" y="1324947"/>
            <a:ext cx="4343400" cy="646331"/>
          </a:xfrm>
          <a:prstGeom prst="rect">
            <a:avLst/>
          </a:prstGeom>
          <a:noFill/>
        </p:spPr>
        <p:txBody>
          <a:bodyPr wrap="square" rtlCol="0">
            <a:spAutoFit/>
          </a:bodyPr>
          <a:lstStyle/>
          <a:p>
            <a:r>
              <a:rPr lang="vi-VN" sz="3600" b="1" i="1">
                <a:solidFill>
                  <a:schemeClr val="accent2">
                    <a:lumMod val="75000"/>
                  </a:schemeClr>
                </a:solidFill>
                <a:latin typeface="+mj-lt"/>
              </a:rPr>
              <a:t>I. TRẦN HỮU </a:t>
            </a:r>
            <a:r>
              <a:rPr lang="vi-VN" sz="3600" b="1" i="1" smtClean="0">
                <a:solidFill>
                  <a:schemeClr val="accent2">
                    <a:lumMod val="75000"/>
                  </a:schemeClr>
                </a:solidFill>
                <a:latin typeface="+mj-lt"/>
              </a:rPr>
              <a:t>TRI</a:t>
            </a:r>
            <a:endParaRPr lang="en-US" sz="3600" b="1" i="1">
              <a:solidFill>
                <a:schemeClr val="accent2">
                  <a:lumMod val="75000"/>
                </a:schemeClr>
              </a:solidFill>
              <a:latin typeface="+mj-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971278"/>
            <a:ext cx="2593241" cy="3733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700" y="1971278"/>
            <a:ext cx="2407465" cy="3733800"/>
          </a:xfrm>
          <a:prstGeom prst="rect">
            <a:avLst/>
          </a:prstGeom>
        </p:spPr>
      </p:pic>
      <p:sp>
        <p:nvSpPr>
          <p:cNvPr id="11" name="TextBox 10"/>
          <p:cNvSpPr txBox="1"/>
          <p:nvPr/>
        </p:nvSpPr>
        <p:spPr>
          <a:xfrm>
            <a:off x="5867400" y="2819400"/>
            <a:ext cx="2743200" cy="1569660"/>
          </a:xfrm>
          <a:prstGeom prst="rect">
            <a:avLst/>
          </a:prstGeom>
          <a:noFill/>
        </p:spPr>
        <p:txBody>
          <a:bodyPr wrap="square" rtlCol="0">
            <a:spAutoFit/>
          </a:bodyPr>
          <a:lstStyle/>
          <a:p>
            <a:pPr algn="ctr"/>
            <a:r>
              <a:rPr lang="vi-VN" sz="2400">
                <a:solidFill>
                  <a:schemeClr val="accent2">
                    <a:lumMod val="75000"/>
                  </a:schemeClr>
                </a:solidFill>
                <a:latin typeface="+mj-lt"/>
              </a:rPr>
              <a:t>N</a:t>
            </a:r>
            <a:r>
              <a:rPr lang="vi-VN" sz="2400" smtClean="0">
                <a:solidFill>
                  <a:schemeClr val="accent2">
                    <a:lumMod val="75000"/>
                  </a:schemeClr>
                </a:solidFill>
                <a:latin typeface="+mj-lt"/>
              </a:rPr>
              <a:t>hà văn </a:t>
            </a:r>
            <a:r>
              <a:rPr lang="vi-VN" sz="2400" smtClean="0">
                <a:solidFill>
                  <a:schemeClr val="accent2">
                    <a:lumMod val="60000"/>
                    <a:lumOff val="40000"/>
                  </a:schemeClr>
                </a:solidFill>
                <a:latin typeface="+mj-lt"/>
              </a:rPr>
              <a:t>Tô Hoài </a:t>
            </a:r>
            <a:r>
              <a:rPr lang="vi-VN" sz="2400" smtClean="0">
                <a:solidFill>
                  <a:schemeClr val="accent2">
                    <a:lumMod val="75000"/>
                  </a:schemeClr>
                </a:solidFill>
                <a:latin typeface="+mj-lt"/>
              </a:rPr>
              <a:t>và </a:t>
            </a:r>
            <a:r>
              <a:rPr lang="vi-VN" sz="2400" smtClean="0">
                <a:solidFill>
                  <a:schemeClr val="accent2">
                    <a:lumMod val="60000"/>
                    <a:lumOff val="40000"/>
                  </a:schemeClr>
                </a:solidFill>
                <a:latin typeface="+mj-lt"/>
              </a:rPr>
              <a:t>Vũ Bằng </a:t>
            </a:r>
            <a:r>
              <a:rPr lang="vi-VN" sz="2400" smtClean="0">
                <a:solidFill>
                  <a:schemeClr val="accent2">
                    <a:lumMod val="75000"/>
                  </a:schemeClr>
                </a:solidFill>
                <a:latin typeface="+mj-lt"/>
              </a:rPr>
              <a:t>- từng là thư ký tòa soạn báo Tiểu thuyết thứ bảy.</a:t>
            </a:r>
            <a:endParaRPr lang="en-US" sz="2400">
              <a:solidFill>
                <a:schemeClr val="accent2">
                  <a:lumMod val="75000"/>
                </a:schemeClr>
              </a:solidFill>
              <a:latin typeface="+mj-lt"/>
            </a:endParaRPr>
          </a:p>
        </p:txBody>
      </p:sp>
    </p:spTree>
    <p:extLst>
      <p:ext uri="{BB962C8B-B14F-4D97-AF65-F5344CB8AC3E}">
        <p14:creationId xmlns:p14="http://schemas.microsoft.com/office/powerpoint/2010/main" val="34812294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4901"/>
            <a:ext cx="9144000" cy="5108197"/>
          </a:xfrm>
          <a:prstGeom prst="rect">
            <a:avLst/>
          </a:prstGeom>
        </p:spPr>
      </p:pic>
      <p:sp>
        <p:nvSpPr>
          <p:cNvPr id="5" name="Rectangle 4"/>
          <p:cNvSpPr/>
          <p:nvPr/>
        </p:nvSpPr>
        <p:spPr>
          <a:xfrm>
            <a:off x="762000" y="2362200"/>
            <a:ext cx="42672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333" t="16847" r="87755" b="72924"/>
          <a:stretch/>
        </p:blipFill>
        <p:spPr>
          <a:xfrm>
            <a:off x="762000" y="1735494"/>
            <a:ext cx="4191000" cy="52251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108" r="152" b="22781"/>
          <a:stretch/>
        </p:blipFill>
        <p:spPr>
          <a:xfrm>
            <a:off x="5334000" y="1548882"/>
            <a:ext cx="3581400" cy="3750906"/>
          </a:xfrm>
          <a:prstGeom prst="rect">
            <a:avLst/>
          </a:prstGeom>
        </p:spPr>
      </p:pic>
      <p:sp>
        <p:nvSpPr>
          <p:cNvPr id="8" name="TextBox 7"/>
          <p:cNvSpPr txBox="1"/>
          <p:nvPr/>
        </p:nvSpPr>
        <p:spPr>
          <a:xfrm>
            <a:off x="1143000" y="1735494"/>
            <a:ext cx="3886200" cy="861774"/>
          </a:xfrm>
          <a:prstGeom prst="rect">
            <a:avLst/>
          </a:prstGeom>
          <a:noFill/>
        </p:spPr>
        <p:txBody>
          <a:bodyPr wrap="square" rtlCol="0">
            <a:spAutoFit/>
          </a:bodyPr>
          <a:lstStyle/>
          <a:p>
            <a:pPr algn="ctr"/>
            <a:r>
              <a:rPr lang="vi-VN" sz="3200" b="1" i="1">
                <a:solidFill>
                  <a:schemeClr val="accent2">
                    <a:lumMod val="75000"/>
                  </a:schemeClr>
                </a:solidFill>
                <a:latin typeface="+mj-lt"/>
              </a:rPr>
              <a:t>I. TRẦN HỮU TRI</a:t>
            </a:r>
            <a:endParaRPr lang="en-US" sz="3200" b="1" i="1">
              <a:solidFill>
                <a:schemeClr val="accent2">
                  <a:lumMod val="75000"/>
                </a:schemeClr>
              </a:solidFill>
              <a:latin typeface="+mj-lt"/>
            </a:endParaRPr>
          </a:p>
          <a:p>
            <a:endParaRPr lang="en-US"/>
          </a:p>
        </p:txBody>
      </p:sp>
      <p:sp>
        <p:nvSpPr>
          <p:cNvPr id="9" name="TextBox 8"/>
          <p:cNvSpPr txBox="1"/>
          <p:nvPr/>
        </p:nvSpPr>
        <p:spPr>
          <a:xfrm>
            <a:off x="1295400" y="2454839"/>
            <a:ext cx="3581400" cy="1938992"/>
          </a:xfrm>
          <a:prstGeom prst="rect">
            <a:avLst/>
          </a:prstGeom>
          <a:noFill/>
        </p:spPr>
        <p:txBody>
          <a:bodyPr wrap="square" rtlCol="0">
            <a:spAutoFit/>
          </a:bodyPr>
          <a:lstStyle/>
          <a:p>
            <a:r>
              <a:rPr lang="vi-VN" sz="2400" smtClean="0">
                <a:solidFill>
                  <a:schemeClr val="accent2">
                    <a:lumMod val="75000"/>
                  </a:schemeClr>
                </a:solidFill>
                <a:latin typeface="+mj-lt"/>
              </a:rPr>
              <a:t>“...Nhắc đến Nam Cao, bây giờ tôi có tiếc điều gì, ấy là tiếc đã không biết Nam Cao sớm hơn một chút...”                  </a:t>
            </a:r>
            <a:r>
              <a:rPr lang="vi-VN" sz="2400" smtClean="0">
                <a:latin typeface="+mj-lt"/>
              </a:rPr>
              <a:t>		</a:t>
            </a:r>
            <a:r>
              <a:rPr lang="vi-VN" sz="2400" smtClean="0">
                <a:solidFill>
                  <a:schemeClr val="accent2">
                    <a:lumMod val="75000"/>
                  </a:schemeClr>
                </a:solidFill>
                <a:latin typeface="+mj-lt"/>
              </a:rPr>
              <a:t>-Vũ Bằng-</a:t>
            </a:r>
            <a:endParaRPr lang="en-US" sz="2400">
              <a:solidFill>
                <a:schemeClr val="accent2">
                  <a:lumMod val="75000"/>
                </a:schemeClr>
              </a:solidFill>
              <a:latin typeface="+mj-lt"/>
            </a:endParaRPr>
          </a:p>
        </p:txBody>
      </p:sp>
    </p:spTree>
    <p:extLst>
      <p:ext uri="{BB962C8B-B14F-4D97-AF65-F5344CB8AC3E}">
        <p14:creationId xmlns:p14="http://schemas.microsoft.com/office/powerpoint/2010/main" val="2320101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018"/>
            <a:ext cx="9144000" cy="5141963"/>
          </a:xfrm>
          <a:prstGeom prst="rect">
            <a:avLst/>
          </a:prstGeom>
        </p:spPr>
      </p:pic>
      <p:sp>
        <p:nvSpPr>
          <p:cNvPr id="5" name="Rectangle 4"/>
          <p:cNvSpPr/>
          <p:nvPr/>
        </p:nvSpPr>
        <p:spPr>
          <a:xfrm>
            <a:off x="1524000" y="2209800"/>
            <a:ext cx="4114800"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90600" y="4267200"/>
            <a:ext cx="5181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0918" t="12166" r="60834" b="81846"/>
          <a:stretch/>
        </p:blipFill>
        <p:spPr>
          <a:xfrm>
            <a:off x="5839408" y="3200400"/>
            <a:ext cx="1367712" cy="615907"/>
          </a:xfrm>
          <a:prstGeom prst="rect">
            <a:avLst/>
          </a:prstGeom>
          <a:ln>
            <a:solidFill>
              <a:schemeClr val="tx1">
                <a:lumMod val="95000"/>
                <a:lumOff val="5000"/>
              </a:schemeClr>
            </a:solidFill>
          </a:ln>
        </p:spPr>
      </p:pic>
      <p:sp>
        <p:nvSpPr>
          <p:cNvPr id="8" name="TextBox 7"/>
          <p:cNvSpPr txBox="1"/>
          <p:nvPr/>
        </p:nvSpPr>
        <p:spPr>
          <a:xfrm>
            <a:off x="1191208" y="1981200"/>
            <a:ext cx="4648200" cy="1938992"/>
          </a:xfrm>
          <a:prstGeom prst="rect">
            <a:avLst/>
          </a:prstGeom>
          <a:noFill/>
        </p:spPr>
        <p:txBody>
          <a:bodyPr wrap="square" rtlCol="0">
            <a:spAutoFit/>
          </a:bodyPr>
          <a:lstStyle/>
          <a:p>
            <a:pPr algn="just"/>
            <a:r>
              <a:rPr lang="vi-VN" sz="2400" smtClean="0">
                <a:solidFill>
                  <a:schemeClr val="accent2">
                    <a:lumMod val="75000"/>
                  </a:schemeClr>
                </a:solidFill>
                <a:latin typeface="+mj-lt"/>
              </a:rPr>
              <a:t>+ Trước khi được việc viết báo yên ổn cho tiểu thuyết thứ bảy, tất cả sự sinh sống của gia đình ông dựa trên một giàn trầu. Cứ đến phiên chợ thì bà anh lại hái trầu đem bán. </a:t>
            </a:r>
            <a:endParaRPr lang="en-US" sz="2400">
              <a:solidFill>
                <a:schemeClr val="accent2">
                  <a:lumMod val="75000"/>
                </a:schemeClr>
              </a:solidFill>
              <a:latin typeface="+mj-lt"/>
            </a:endParaRPr>
          </a:p>
        </p:txBody>
      </p:sp>
      <p:sp>
        <p:nvSpPr>
          <p:cNvPr id="9" name="TextBox 8"/>
          <p:cNvSpPr txBox="1"/>
          <p:nvPr/>
        </p:nvSpPr>
        <p:spPr>
          <a:xfrm>
            <a:off x="1676400" y="3994547"/>
            <a:ext cx="4846864" cy="1231106"/>
          </a:xfrm>
          <a:prstGeom prst="rect">
            <a:avLst/>
          </a:prstGeom>
          <a:noFill/>
        </p:spPr>
        <p:txBody>
          <a:bodyPr wrap="square" rtlCol="0">
            <a:spAutoFit/>
          </a:bodyPr>
          <a:lstStyle/>
          <a:p>
            <a:pPr algn="ctr"/>
            <a:r>
              <a:rPr lang="vi-VN" sz="2800" b="1" i="1" smtClean="0">
                <a:solidFill>
                  <a:srgbClr val="C00000"/>
                </a:solidFill>
                <a:latin typeface="+mj-lt"/>
              </a:rPr>
              <a:t>"Nhưng bán trầu mà sống được cả nhà ư?"</a:t>
            </a:r>
            <a:endParaRPr lang="en-US" sz="2800" b="1" i="1" smtClean="0">
              <a:solidFill>
                <a:srgbClr val="C00000"/>
              </a:solidFill>
              <a:latin typeface="+mj-lt"/>
            </a:endParaRPr>
          </a:p>
          <a:p>
            <a:endParaRPr lang="en-US">
              <a:solidFill>
                <a:schemeClr val="accent2">
                  <a:lumMod val="75000"/>
                </a:schemeClr>
              </a:solidFill>
            </a:endParaRPr>
          </a:p>
        </p:txBody>
      </p:sp>
      <p:sp>
        <p:nvSpPr>
          <p:cNvPr id="10" name="TextBox 9"/>
          <p:cNvSpPr txBox="1"/>
          <p:nvPr/>
        </p:nvSpPr>
        <p:spPr>
          <a:xfrm>
            <a:off x="2286000" y="1458695"/>
            <a:ext cx="2819400" cy="738664"/>
          </a:xfrm>
          <a:prstGeom prst="rect">
            <a:avLst/>
          </a:prstGeom>
          <a:noFill/>
        </p:spPr>
        <p:txBody>
          <a:bodyPr wrap="square" rtlCol="0">
            <a:spAutoFit/>
          </a:bodyPr>
          <a:lstStyle/>
          <a:p>
            <a:r>
              <a:rPr lang="vi-VN" sz="2400" b="1" i="1">
                <a:solidFill>
                  <a:schemeClr val="accent2">
                    <a:lumMod val="75000"/>
                  </a:schemeClr>
                </a:solidFill>
                <a:latin typeface="+mj-lt"/>
              </a:rPr>
              <a:t>I. TRẦN HỮU TRI</a:t>
            </a:r>
            <a:endParaRPr lang="en-US" sz="2400" b="1" i="1">
              <a:solidFill>
                <a:schemeClr val="accent2">
                  <a:lumMod val="75000"/>
                </a:schemeClr>
              </a:solidFill>
              <a:latin typeface="+mj-lt"/>
            </a:endParaRPr>
          </a:p>
          <a:p>
            <a:endParaRPr lang="en-US"/>
          </a:p>
        </p:txBody>
      </p:sp>
    </p:spTree>
    <p:extLst>
      <p:ext uri="{BB962C8B-B14F-4D97-AF65-F5344CB8AC3E}">
        <p14:creationId xmlns:p14="http://schemas.microsoft.com/office/powerpoint/2010/main" val="845354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6283"/>
            <a:ext cx="9144000" cy="5085433"/>
          </a:xfrm>
          <a:prstGeom prst="rect">
            <a:avLst/>
          </a:prstGeom>
        </p:spPr>
      </p:pic>
      <p:sp>
        <p:nvSpPr>
          <p:cNvPr id="5" name="Rectangle 4"/>
          <p:cNvSpPr/>
          <p:nvPr/>
        </p:nvSpPr>
        <p:spPr>
          <a:xfrm>
            <a:off x="2514600" y="2286000"/>
            <a:ext cx="57150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22818" b="22993"/>
          <a:stretch/>
        </p:blipFill>
        <p:spPr>
          <a:xfrm>
            <a:off x="2209800" y="1828800"/>
            <a:ext cx="2998067" cy="2114939"/>
          </a:xfrm>
          <a:prstGeom prst="rect">
            <a:avLst/>
          </a:prstGeom>
        </p:spPr>
      </p:pic>
      <p:sp>
        <p:nvSpPr>
          <p:cNvPr id="7" name="TextBox 6"/>
          <p:cNvSpPr txBox="1"/>
          <p:nvPr/>
        </p:nvSpPr>
        <p:spPr>
          <a:xfrm>
            <a:off x="5486400" y="1828800"/>
            <a:ext cx="2971800" cy="2308324"/>
          </a:xfrm>
          <a:prstGeom prst="rect">
            <a:avLst/>
          </a:prstGeom>
          <a:noFill/>
        </p:spPr>
        <p:txBody>
          <a:bodyPr wrap="square" rtlCol="0">
            <a:spAutoFit/>
          </a:bodyPr>
          <a:lstStyle/>
          <a:p>
            <a:r>
              <a:rPr lang="vi-VN" sz="2400" smtClean="0">
                <a:solidFill>
                  <a:srgbClr val="C00000"/>
                </a:solidFill>
                <a:latin typeface="+mj-lt"/>
              </a:rPr>
              <a:t>Sau này, khi bắt đầu nghề viết Nam Cao lại lận đận tìm chỗ đứng cho mình trong văn đàng Việt Nam thời thơ mới. </a:t>
            </a:r>
            <a:endParaRPr lang="en-US" sz="2400">
              <a:solidFill>
                <a:srgbClr val="C00000"/>
              </a:solidFill>
              <a:latin typeface="+mj-lt"/>
            </a:endParaRPr>
          </a:p>
        </p:txBody>
      </p:sp>
      <p:sp>
        <p:nvSpPr>
          <p:cNvPr id="8" name="TextBox 7"/>
          <p:cNvSpPr txBox="1"/>
          <p:nvPr/>
        </p:nvSpPr>
        <p:spPr>
          <a:xfrm>
            <a:off x="2209800" y="3971835"/>
            <a:ext cx="6248400" cy="1200329"/>
          </a:xfrm>
          <a:prstGeom prst="rect">
            <a:avLst/>
          </a:prstGeom>
          <a:noFill/>
        </p:spPr>
        <p:txBody>
          <a:bodyPr wrap="square" rtlCol="0">
            <a:spAutoFit/>
          </a:bodyPr>
          <a:lstStyle/>
          <a:p>
            <a:pPr algn="just"/>
            <a:r>
              <a:rPr lang="vi-VN" sz="2400" smtClean="0">
                <a:solidFill>
                  <a:schemeClr val="accent2">
                    <a:lumMod val="60000"/>
                    <a:lumOff val="40000"/>
                  </a:schemeClr>
                </a:solidFill>
                <a:latin typeface="+mj-lt"/>
              </a:rPr>
              <a:t>Vũ Bằng </a:t>
            </a:r>
            <a:r>
              <a:rPr lang="vi-VN" sz="2400" smtClean="0">
                <a:solidFill>
                  <a:schemeClr val="accent2">
                    <a:lumMod val="75000"/>
                  </a:schemeClr>
                </a:solidFill>
                <a:latin typeface="+mj-lt"/>
              </a:rPr>
              <a:t>kể: “Ngay lúc Tiểu thuyết thứ bảy ra khổ lớn, Nam Cao đã có viết mấy truyện gửi về nhà báo, nhưng toà soạn cũ không đăng."</a:t>
            </a:r>
            <a:endParaRPr lang="en-US" sz="2400">
              <a:solidFill>
                <a:schemeClr val="accent2">
                  <a:lumMod val="75000"/>
                </a:schemeClr>
              </a:solidFill>
              <a:latin typeface="+mj-lt"/>
            </a:endParaRPr>
          </a:p>
        </p:txBody>
      </p:sp>
    </p:spTree>
    <p:extLst>
      <p:ext uri="{BB962C8B-B14F-4D97-AF65-F5344CB8AC3E}">
        <p14:creationId xmlns:p14="http://schemas.microsoft.com/office/powerpoint/2010/main" val="3161936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109"/>
            <a:ext cx="8178283" cy="4216927"/>
          </a:xfrm>
          <a:prstGeom prst="rect">
            <a:avLst/>
          </a:prstGeom>
        </p:spPr>
      </p:pic>
      <p:sp>
        <p:nvSpPr>
          <p:cNvPr id="5" name="TextBox 4"/>
          <p:cNvSpPr txBox="1"/>
          <p:nvPr/>
        </p:nvSpPr>
        <p:spPr>
          <a:xfrm>
            <a:off x="1295400" y="4185824"/>
            <a:ext cx="7848600" cy="707886"/>
          </a:xfrm>
          <a:prstGeom prst="rect">
            <a:avLst/>
          </a:prstGeom>
          <a:noFill/>
        </p:spPr>
        <p:txBody>
          <a:bodyPr wrap="square" rtlCol="0">
            <a:spAutoFit/>
          </a:bodyPr>
          <a:lstStyle/>
          <a:p>
            <a:r>
              <a:rPr lang="vi-VN" sz="2000" smtClean="0">
                <a:solidFill>
                  <a:schemeClr val="accent2">
                    <a:lumMod val="75000"/>
                  </a:schemeClr>
                </a:solidFill>
                <a:latin typeface="+mj-lt"/>
              </a:rPr>
              <a:t>*“Tiểu thuyết thứ bảy” là tờ báo văn học tồn tại lâu nhất trước Cách mạng tháng Tám tập hợp được nhiều cây bút có “máu mặt”.</a:t>
            </a:r>
            <a:endParaRPr lang="en-US" sz="2000">
              <a:solidFill>
                <a:schemeClr val="accent2">
                  <a:lumMod val="75000"/>
                </a:schemeClr>
              </a:solidFill>
              <a:latin typeface="+mj-lt"/>
            </a:endParaRPr>
          </a:p>
        </p:txBody>
      </p:sp>
      <p:sp>
        <p:nvSpPr>
          <p:cNvPr id="7" name="TextBox 6"/>
          <p:cNvSpPr txBox="1"/>
          <p:nvPr/>
        </p:nvSpPr>
        <p:spPr>
          <a:xfrm>
            <a:off x="990600" y="5029200"/>
            <a:ext cx="8001000" cy="954107"/>
          </a:xfrm>
          <a:prstGeom prst="rect">
            <a:avLst/>
          </a:prstGeom>
          <a:noFill/>
        </p:spPr>
        <p:txBody>
          <a:bodyPr wrap="square" rtlCol="0">
            <a:spAutoFit/>
          </a:bodyPr>
          <a:lstStyle/>
          <a:p>
            <a:pPr algn="ctr"/>
            <a:r>
              <a:rPr lang="vi-VN" sz="2800" smtClean="0">
                <a:solidFill>
                  <a:srgbClr val="C00000"/>
                </a:solidFill>
                <a:latin typeface="+mj-lt"/>
              </a:rPr>
              <a:t>"Tuy nhiên,với một ngòi bút như Nam Cao thì người ta đâu có thờ ơ, ghẻ lạnh mãi được!"</a:t>
            </a:r>
            <a:endParaRPr lang="en-US" sz="2800">
              <a:solidFill>
                <a:srgbClr val="C00000"/>
              </a:solidFill>
              <a:latin typeface="+mj-lt"/>
            </a:endParaRPr>
          </a:p>
        </p:txBody>
      </p:sp>
    </p:spTree>
    <p:extLst>
      <p:ext uri="{BB962C8B-B14F-4D97-AF65-F5344CB8AC3E}">
        <p14:creationId xmlns:p14="http://schemas.microsoft.com/office/powerpoint/2010/main" val="36724142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2803</Words>
  <Application>Microsoft Office PowerPoint</Application>
  <PresentationFormat>On-screen Show (4:3)</PresentationFormat>
  <Paragraphs>182</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28</cp:revision>
  <dcterms:created xsi:type="dcterms:W3CDTF">2023-03-08T10:48:23Z</dcterms:created>
  <dcterms:modified xsi:type="dcterms:W3CDTF">2023-03-09T04:48:33Z</dcterms:modified>
</cp:coreProperties>
</file>